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11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368" r:id="rId32"/>
    <p:sldId id="285" r:id="rId33"/>
    <p:sldId id="366" r:id="rId34"/>
    <p:sldId id="287" r:id="rId35"/>
    <p:sldId id="288" r:id="rId36"/>
    <p:sldId id="286" r:id="rId37"/>
    <p:sldId id="369" r:id="rId38"/>
    <p:sldId id="370"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Lst>
  <p:sldSz cx="9144000" cy="5143500" type="screen16x9"/>
  <p:notesSz cx="6858000" cy="9144000"/>
  <p:embeddedFontLst>
    <p:embeddedFont>
      <p:font typeface="Calibri" panose="020F0502020204030204" pitchFamily="34" charset="0"/>
      <p:regular r:id="rId115"/>
      <p:bold r:id="rId116"/>
      <p:italic r:id="rId117"/>
      <p:boldItalic r:id="rId118"/>
    </p:embeddedFont>
    <p:embeddedFont>
      <p:font typeface="Georgia" panose="02040502050405020303" pitchFamily="18" charset="0"/>
      <p:regular r:id="rId119"/>
      <p:bold r:id="rId120"/>
      <p:italic r:id="rId121"/>
      <p:boldItalic r:id="rId122"/>
    </p:embeddedFont>
    <p:embeddedFont>
      <p:font typeface="Gill Sans" panose="020B0604020202020204" charset="0"/>
      <p:regular r:id="rId123"/>
      <p:bold r:id="rId124"/>
    </p:embeddedFont>
    <p:embeddedFont>
      <p:font typeface="Open Sans" panose="020B0606030504020204" pitchFamily="34" charset="0"/>
      <p:regular r:id="rId125"/>
      <p:bold r:id="rId126"/>
      <p:italic r:id="rId127"/>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una Liang" initials="" lastIdx="14" clrIdx="0"/>
  <p:cmAuthor id="1" name="Mary Maxine Tong"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9.fntdata"/><Relationship Id="rId128" Type="http://schemas.openxmlformats.org/officeDocument/2006/relationships/font" Target="fonts/font14.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4.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0.fntdata"/><Relationship Id="rId129"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openxmlformats.org/officeDocument/2006/relationships/font" Target="fonts/font5.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6.fntdata"/><Relationship Id="rId125"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1.fntdata"/><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1083749cd4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21083749cd4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083749cd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1083749cd4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28ff0336bc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28ff0336bc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19d70e2f6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219d70e2f6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19d70e2f6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219d70e2f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19d70e2f6c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219d70e2f6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228ff0336bc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0" name="Google Shape;1070;g228ff0336bc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28ff0336bc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228ff0336bc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22a2a62b9cf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22a2a62b9cf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2a2a62b9cf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2a2a62b9cf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148cc98fb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148cc98f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232e4afb2f4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232e4afb2f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1083749cd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21083749cd4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1083749cd4_2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21083749cd4_2_7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148cc98fb4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2148cc98fb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083749cd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21083749cd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1083749cd4_6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21083749cd4_6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1083749cd4_6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21083749cd4_6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083749cd4_6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083749cd4_6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1083749cd4_6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1083749cd4_6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1083749cd4_6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1083749cd4_6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2a2a62b9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2a2a62b9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1083749cd4_6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1083749cd4_6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1083749cd4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21083749cd4_2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1083749cd4_6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1083749cd4_6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1083749cd4_6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1083749cd4_6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2a2a62b9c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g22a2a62b9cf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1083749cd4_6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1083749cd4_6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1083749cd4_6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1083749cd4_6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083749cd4_6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083749cd4_6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1083749cd4_6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1083749cd4_6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1083749cd4_6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21083749cd4_6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1083749cd4_6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1083749cd4_6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2a2a62b9c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2a2a62b9c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1083749cd4_2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1083749cd4_2_6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32e4af99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32e4af99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2854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2a2a62b9c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2a2a62b9c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2a2a62b9c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2a2a62b9c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3021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1083749cd4_6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1083749cd4_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1083749cd4_6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1083749cd4_6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1083749cd4_6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1083749cd4_6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2a2a62b9c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2a2a62b9c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363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2a2a62b9cf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2a2a62b9c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9408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32e4afac4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32e4afac4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32e4afac46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32e4afac46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083749cd4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21083749cd4_2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2a2a62b9c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2a2a62b9c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1083749cd4_6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21083749cd4_6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1083749cd4_6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1083749cd4_6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2a2a62b9cf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2a2a62b9c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1083749cd4_6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1083749cd4_6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1083749cd4_6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1083749cd4_6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1083749cd4_6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1083749cd4_6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1083749cd4_6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1083749cd4_6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1083749cd4_6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1083749cd4_6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1083749cd4_6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1083749cd4_6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1083749cd4_2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1083749cd4_2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1083749cd4_6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1083749cd4_6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1083749cd4_6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1083749cd4_6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1083749cd4_6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1083749cd4_6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2a2a62b9cf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2a2a62b9cf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28ff0336b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28ff0336b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28ff0336b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228ff0336b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28ff0336b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228ff0336b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28ff0336b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28ff0336b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28ff0336b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28ff0336b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28ff0336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28ff0336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1083749cd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1083749cd4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28ff0336b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28ff0336b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28ff0336b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28ff0336b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28ff0336b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28ff0336b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28ff0336b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28ff0336b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28ff0336b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28ff0336b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28ff0336b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28ff0336b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28ff0336b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228ff0336b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28ff0336b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28ff0336b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28ff0336b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28ff0336bc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28ff0336b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28ff0336b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1083749cd4_6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21083749cd4_6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28ff0336bc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228ff0336bc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28ff0336bc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28ff0336b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28ff0336b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28ff0336b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2a2a62b9cf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2a2a62b9c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28ff0336b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28ff0336b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19d70e2f6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219d70e2f6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32e4af998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32e4af99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32e4af998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32e4af99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32e4af9980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32e4af998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32e4af9980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32e4af998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1083749cd4_6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21083749cd4_6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19d70e2f6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19d70e2f6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32e4af998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32e4af998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19d70e2f6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219d70e2f6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19d70e2f6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19d70e2f6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19d70e2f6c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19d70e2f6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19d70e2f6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219d70e2f6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19d70e2f6c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19d70e2f6c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19d70e2f6c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219d70e2f6c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19d70e2f6c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19d70e2f6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19d70e2f6c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19d70e2f6c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1083749cd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1083749cd4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19d70e2f6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19d70e2f6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28ff0336bc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g228ff0336bc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28ff0336bc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28ff0336bc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19d70e2f6c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19d70e2f6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19d70e2f6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19d70e2f6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19d70e2f6c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19d70e2f6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19d70e2f6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19d70e2f6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232e4afac46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32e4afac46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28ff0336bc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28ff0336bc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232e4afac46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232e4afac46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p:cSld name="CUSTOM">
    <p:spTree>
      <p:nvGrpSpPr>
        <p:cNvPr id="1"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Subtitle Only" type="tx">
  <p:cSld name="TITLE_AND_BODY">
    <p:spTree>
      <p:nvGrpSpPr>
        <p:cNvPr id="1" name="Shape 55"/>
        <p:cNvGrpSpPr/>
        <p:nvPr/>
      </p:nvGrpSpPr>
      <p:grpSpPr>
        <a:xfrm>
          <a:off x="0" y="0"/>
          <a:ext cx="0" cy="0"/>
          <a:chOff x="0" y="0"/>
          <a:chExt cx="0" cy="0"/>
        </a:xfrm>
      </p:grpSpPr>
      <p:sp>
        <p:nvSpPr>
          <p:cNvPr id="56" name="Google Shape;56;p15"/>
          <p:cNvSpPr/>
          <p:nvPr/>
        </p:nvSpPr>
        <p:spPr>
          <a:xfrm>
            <a:off x="0" y="0"/>
            <a:ext cx="79200" cy="5143500"/>
          </a:xfrm>
          <a:prstGeom prst="rect">
            <a:avLst/>
          </a:prstGeom>
          <a:gradFill>
            <a:gsLst>
              <a:gs pos="0">
                <a:srgbClr val="49AC57"/>
              </a:gs>
              <a:gs pos="44000">
                <a:srgbClr val="2F7F4C"/>
              </a:gs>
              <a:gs pos="74000">
                <a:srgbClr val="226946"/>
              </a:gs>
              <a:gs pos="99000">
                <a:srgbClr val="155240"/>
              </a:gs>
              <a:gs pos="100000">
                <a:srgbClr val="49AC57"/>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7" name="Google Shape;57;p15"/>
          <p:cNvSpPr txBox="1">
            <a:spLocks noGrp="1"/>
          </p:cNvSpPr>
          <p:nvPr>
            <p:ph type="title"/>
          </p:nvPr>
        </p:nvSpPr>
        <p:spPr>
          <a:xfrm>
            <a:off x="919800" y="2503175"/>
            <a:ext cx="6948000" cy="39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9E9E9E"/>
              </a:buClr>
              <a:buSzPts val="2000"/>
              <a:buFont typeface="Arial"/>
              <a:buNone/>
              <a:defRPr sz="2000">
                <a:solidFill>
                  <a:srgbClr val="9E9E9E"/>
                </a:solidFill>
                <a:latin typeface="Arial"/>
                <a:ea typeface="Arial"/>
                <a:cs typeface="Arial"/>
                <a:sym typeface="Arial"/>
              </a:defRPr>
            </a:lvl1pPr>
            <a:lvl2pPr lvl="1" algn="l">
              <a:lnSpc>
                <a:spcPct val="100000"/>
              </a:lnSpc>
              <a:spcBef>
                <a:spcPts val="0"/>
              </a:spcBef>
              <a:spcAft>
                <a:spcPts val="0"/>
              </a:spcAft>
              <a:buClr>
                <a:srgbClr val="9E9E9E"/>
              </a:buClr>
              <a:buSzPts val="2000"/>
              <a:buFont typeface="Arial"/>
              <a:buNone/>
              <a:defRPr sz="2000">
                <a:solidFill>
                  <a:srgbClr val="9E9E9E"/>
                </a:solidFill>
                <a:latin typeface="Arial"/>
                <a:ea typeface="Arial"/>
                <a:cs typeface="Arial"/>
                <a:sym typeface="Arial"/>
              </a:defRPr>
            </a:lvl2pPr>
            <a:lvl3pPr lvl="2" algn="l">
              <a:lnSpc>
                <a:spcPct val="100000"/>
              </a:lnSpc>
              <a:spcBef>
                <a:spcPts val="0"/>
              </a:spcBef>
              <a:spcAft>
                <a:spcPts val="0"/>
              </a:spcAft>
              <a:buClr>
                <a:srgbClr val="9E9E9E"/>
              </a:buClr>
              <a:buSzPts val="2000"/>
              <a:buFont typeface="Arial"/>
              <a:buNone/>
              <a:defRPr sz="2000">
                <a:solidFill>
                  <a:srgbClr val="9E9E9E"/>
                </a:solidFill>
                <a:latin typeface="Arial"/>
                <a:ea typeface="Arial"/>
                <a:cs typeface="Arial"/>
                <a:sym typeface="Arial"/>
              </a:defRPr>
            </a:lvl3pPr>
            <a:lvl4pPr lvl="3" algn="l">
              <a:lnSpc>
                <a:spcPct val="100000"/>
              </a:lnSpc>
              <a:spcBef>
                <a:spcPts val="0"/>
              </a:spcBef>
              <a:spcAft>
                <a:spcPts val="0"/>
              </a:spcAft>
              <a:buClr>
                <a:srgbClr val="9E9E9E"/>
              </a:buClr>
              <a:buSzPts val="2000"/>
              <a:buFont typeface="Arial"/>
              <a:buNone/>
              <a:defRPr sz="2000">
                <a:solidFill>
                  <a:srgbClr val="9E9E9E"/>
                </a:solidFill>
                <a:latin typeface="Arial"/>
                <a:ea typeface="Arial"/>
                <a:cs typeface="Arial"/>
                <a:sym typeface="Arial"/>
              </a:defRPr>
            </a:lvl4pPr>
            <a:lvl5pPr lvl="4" algn="l">
              <a:lnSpc>
                <a:spcPct val="100000"/>
              </a:lnSpc>
              <a:spcBef>
                <a:spcPts val="0"/>
              </a:spcBef>
              <a:spcAft>
                <a:spcPts val="0"/>
              </a:spcAft>
              <a:buClr>
                <a:srgbClr val="9E9E9E"/>
              </a:buClr>
              <a:buSzPts val="2000"/>
              <a:buFont typeface="Arial"/>
              <a:buNone/>
              <a:defRPr sz="2000">
                <a:solidFill>
                  <a:srgbClr val="9E9E9E"/>
                </a:solidFill>
                <a:latin typeface="Arial"/>
                <a:ea typeface="Arial"/>
                <a:cs typeface="Arial"/>
                <a:sym typeface="Arial"/>
              </a:defRPr>
            </a:lvl5pPr>
            <a:lvl6pPr lvl="5" algn="l">
              <a:lnSpc>
                <a:spcPct val="100000"/>
              </a:lnSpc>
              <a:spcBef>
                <a:spcPts val="0"/>
              </a:spcBef>
              <a:spcAft>
                <a:spcPts val="0"/>
              </a:spcAft>
              <a:buClr>
                <a:srgbClr val="9E9E9E"/>
              </a:buClr>
              <a:buSzPts val="2000"/>
              <a:buFont typeface="Arial"/>
              <a:buNone/>
              <a:defRPr sz="2000">
                <a:solidFill>
                  <a:srgbClr val="9E9E9E"/>
                </a:solidFill>
                <a:latin typeface="Arial"/>
                <a:ea typeface="Arial"/>
                <a:cs typeface="Arial"/>
                <a:sym typeface="Arial"/>
              </a:defRPr>
            </a:lvl6pPr>
            <a:lvl7pPr lvl="6" algn="l">
              <a:lnSpc>
                <a:spcPct val="100000"/>
              </a:lnSpc>
              <a:spcBef>
                <a:spcPts val="0"/>
              </a:spcBef>
              <a:spcAft>
                <a:spcPts val="0"/>
              </a:spcAft>
              <a:buClr>
                <a:srgbClr val="9E9E9E"/>
              </a:buClr>
              <a:buSzPts val="2000"/>
              <a:buFont typeface="Arial"/>
              <a:buNone/>
              <a:defRPr sz="2000">
                <a:solidFill>
                  <a:srgbClr val="9E9E9E"/>
                </a:solidFill>
                <a:latin typeface="Arial"/>
                <a:ea typeface="Arial"/>
                <a:cs typeface="Arial"/>
                <a:sym typeface="Arial"/>
              </a:defRPr>
            </a:lvl7pPr>
            <a:lvl8pPr lvl="7" algn="l">
              <a:lnSpc>
                <a:spcPct val="100000"/>
              </a:lnSpc>
              <a:spcBef>
                <a:spcPts val="0"/>
              </a:spcBef>
              <a:spcAft>
                <a:spcPts val="0"/>
              </a:spcAft>
              <a:buClr>
                <a:srgbClr val="9E9E9E"/>
              </a:buClr>
              <a:buSzPts val="2000"/>
              <a:buFont typeface="Arial"/>
              <a:buNone/>
              <a:defRPr sz="2000">
                <a:solidFill>
                  <a:srgbClr val="9E9E9E"/>
                </a:solidFill>
                <a:latin typeface="Arial"/>
                <a:ea typeface="Arial"/>
                <a:cs typeface="Arial"/>
                <a:sym typeface="Arial"/>
              </a:defRPr>
            </a:lvl8pPr>
            <a:lvl9pPr lvl="8" algn="l">
              <a:lnSpc>
                <a:spcPct val="100000"/>
              </a:lnSpc>
              <a:spcBef>
                <a:spcPts val="0"/>
              </a:spcBef>
              <a:spcAft>
                <a:spcPts val="0"/>
              </a:spcAft>
              <a:buClr>
                <a:srgbClr val="9E9E9E"/>
              </a:buClr>
              <a:buSzPts val="2000"/>
              <a:buFont typeface="Arial"/>
              <a:buNone/>
              <a:defRPr sz="2000">
                <a:solidFill>
                  <a:srgbClr val="9E9E9E"/>
                </a:solidFill>
                <a:latin typeface="Arial"/>
                <a:ea typeface="Arial"/>
                <a:cs typeface="Arial"/>
                <a:sym typeface="Arial"/>
              </a:defRPr>
            </a:lvl9pPr>
          </a:lstStyle>
          <a:p>
            <a:endParaRPr/>
          </a:p>
        </p:txBody>
      </p:sp>
      <p:sp>
        <p:nvSpPr>
          <p:cNvPr id="58" name="Google Shape;58;p15"/>
          <p:cNvSpPr txBox="1">
            <a:spLocks noGrp="1"/>
          </p:cNvSpPr>
          <p:nvPr>
            <p:ph type="subTitle" idx="1"/>
          </p:nvPr>
        </p:nvSpPr>
        <p:spPr>
          <a:xfrm>
            <a:off x="919675" y="2941325"/>
            <a:ext cx="6948000" cy="12816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Clr>
                <a:schemeClr val="accent2"/>
              </a:buClr>
              <a:buSzPts val="3200"/>
              <a:buFont typeface="Georgia"/>
              <a:buNone/>
              <a:defRPr sz="3200">
                <a:solidFill>
                  <a:schemeClr val="accent2"/>
                </a:solidFill>
                <a:latin typeface="Georgia"/>
                <a:ea typeface="Georgia"/>
                <a:cs typeface="Georgia"/>
                <a:sym typeface="Georgia"/>
              </a:defRPr>
            </a:lvl1pPr>
            <a:lvl2pPr lvl="1" algn="l">
              <a:lnSpc>
                <a:spcPct val="115000"/>
              </a:lnSpc>
              <a:spcBef>
                <a:spcPts val="0"/>
              </a:spcBef>
              <a:spcAft>
                <a:spcPts val="0"/>
              </a:spcAft>
              <a:buClr>
                <a:schemeClr val="accent2"/>
              </a:buClr>
              <a:buSzPts val="3200"/>
              <a:buFont typeface="Georgia"/>
              <a:buNone/>
              <a:defRPr sz="3200">
                <a:solidFill>
                  <a:schemeClr val="accent2"/>
                </a:solidFill>
                <a:latin typeface="Georgia"/>
                <a:ea typeface="Georgia"/>
                <a:cs typeface="Georgia"/>
                <a:sym typeface="Georgia"/>
              </a:defRPr>
            </a:lvl2pPr>
            <a:lvl3pPr lvl="2" algn="l">
              <a:lnSpc>
                <a:spcPct val="115000"/>
              </a:lnSpc>
              <a:spcBef>
                <a:spcPts val="0"/>
              </a:spcBef>
              <a:spcAft>
                <a:spcPts val="0"/>
              </a:spcAft>
              <a:buClr>
                <a:schemeClr val="accent2"/>
              </a:buClr>
              <a:buSzPts val="3200"/>
              <a:buFont typeface="Georgia"/>
              <a:buNone/>
              <a:defRPr sz="3200">
                <a:solidFill>
                  <a:schemeClr val="accent2"/>
                </a:solidFill>
                <a:latin typeface="Georgia"/>
                <a:ea typeface="Georgia"/>
                <a:cs typeface="Georgia"/>
                <a:sym typeface="Georgia"/>
              </a:defRPr>
            </a:lvl3pPr>
            <a:lvl4pPr lvl="3" algn="l">
              <a:lnSpc>
                <a:spcPct val="115000"/>
              </a:lnSpc>
              <a:spcBef>
                <a:spcPts val="0"/>
              </a:spcBef>
              <a:spcAft>
                <a:spcPts val="0"/>
              </a:spcAft>
              <a:buClr>
                <a:schemeClr val="accent2"/>
              </a:buClr>
              <a:buSzPts val="3200"/>
              <a:buFont typeface="Georgia"/>
              <a:buNone/>
              <a:defRPr sz="3200">
                <a:solidFill>
                  <a:schemeClr val="accent2"/>
                </a:solidFill>
                <a:latin typeface="Georgia"/>
                <a:ea typeface="Georgia"/>
                <a:cs typeface="Georgia"/>
                <a:sym typeface="Georgia"/>
              </a:defRPr>
            </a:lvl4pPr>
            <a:lvl5pPr lvl="4" algn="l">
              <a:lnSpc>
                <a:spcPct val="115000"/>
              </a:lnSpc>
              <a:spcBef>
                <a:spcPts val="0"/>
              </a:spcBef>
              <a:spcAft>
                <a:spcPts val="0"/>
              </a:spcAft>
              <a:buClr>
                <a:schemeClr val="accent2"/>
              </a:buClr>
              <a:buSzPts val="3200"/>
              <a:buFont typeface="Georgia"/>
              <a:buNone/>
              <a:defRPr sz="3200">
                <a:solidFill>
                  <a:schemeClr val="accent2"/>
                </a:solidFill>
                <a:latin typeface="Georgia"/>
                <a:ea typeface="Georgia"/>
                <a:cs typeface="Georgia"/>
                <a:sym typeface="Georgia"/>
              </a:defRPr>
            </a:lvl5pPr>
            <a:lvl6pPr lvl="5" algn="l">
              <a:lnSpc>
                <a:spcPct val="115000"/>
              </a:lnSpc>
              <a:spcBef>
                <a:spcPts val="0"/>
              </a:spcBef>
              <a:spcAft>
                <a:spcPts val="0"/>
              </a:spcAft>
              <a:buClr>
                <a:schemeClr val="accent2"/>
              </a:buClr>
              <a:buSzPts val="3200"/>
              <a:buFont typeface="Georgia"/>
              <a:buNone/>
              <a:defRPr sz="3200">
                <a:solidFill>
                  <a:schemeClr val="accent2"/>
                </a:solidFill>
                <a:latin typeface="Georgia"/>
                <a:ea typeface="Georgia"/>
                <a:cs typeface="Georgia"/>
                <a:sym typeface="Georgia"/>
              </a:defRPr>
            </a:lvl6pPr>
            <a:lvl7pPr lvl="6" algn="l">
              <a:lnSpc>
                <a:spcPct val="115000"/>
              </a:lnSpc>
              <a:spcBef>
                <a:spcPts val="0"/>
              </a:spcBef>
              <a:spcAft>
                <a:spcPts val="0"/>
              </a:spcAft>
              <a:buClr>
                <a:schemeClr val="accent2"/>
              </a:buClr>
              <a:buSzPts val="3200"/>
              <a:buFont typeface="Georgia"/>
              <a:buNone/>
              <a:defRPr sz="3200">
                <a:solidFill>
                  <a:schemeClr val="accent2"/>
                </a:solidFill>
                <a:latin typeface="Georgia"/>
                <a:ea typeface="Georgia"/>
                <a:cs typeface="Georgia"/>
                <a:sym typeface="Georgia"/>
              </a:defRPr>
            </a:lvl7pPr>
            <a:lvl8pPr lvl="7" algn="l">
              <a:lnSpc>
                <a:spcPct val="115000"/>
              </a:lnSpc>
              <a:spcBef>
                <a:spcPts val="0"/>
              </a:spcBef>
              <a:spcAft>
                <a:spcPts val="0"/>
              </a:spcAft>
              <a:buClr>
                <a:schemeClr val="accent2"/>
              </a:buClr>
              <a:buSzPts val="3200"/>
              <a:buFont typeface="Georgia"/>
              <a:buNone/>
              <a:defRPr sz="3200">
                <a:solidFill>
                  <a:schemeClr val="accent2"/>
                </a:solidFill>
                <a:latin typeface="Georgia"/>
                <a:ea typeface="Georgia"/>
                <a:cs typeface="Georgia"/>
                <a:sym typeface="Georgia"/>
              </a:defRPr>
            </a:lvl8pPr>
            <a:lvl9pPr lvl="8" algn="l">
              <a:lnSpc>
                <a:spcPct val="115000"/>
              </a:lnSpc>
              <a:spcBef>
                <a:spcPts val="0"/>
              </a:spcBef>
              <a:spcAft>
                <a:spcPts val="0"/>
              </a:spcAft>
              <a:buClr>
                <a:schemeClr val="accent2"/>
              </a:buClr>
              <a:buSzPts val="3200"/>
              <a:buFont typeface="Georgia"/>
              <a:buNone/>
              <a:defRPr sz="3200">
                <a:solidFill>
                  <a:schemeClr val="accent2"/>
                </a:solidFill>
                <a:latin typeface="Georgia"/>
                <a:ea typeface="Georgia"/>
                <a:cs typeface="Georgia"/>
                <a:sym typeface="Georgia"/>
              </a:defRPr>
            </a:lvl9pPr>
          </a:lstStyle>
          <a:p>
            <a:endParaRPr/>
          </a:p>
        </p:txBody>
      </p:sp>
      <p:cxnSp>
        <p:nvCxnSpPr>
          <p:cNvPr id="59" name="Google Shape;59;p15"/>
          <p:cNvCxnSpPr/>
          <p:nvPr/>
        </p:nvCxnSpPr>
        <p:spPr>
          <a:xfrm>
            <a:off x="919675" y="2441825"/>
            <a:ext cx="6867600" cy="16800"/>
          </a:xfrm>
          <a:prstGeom prst="straightConnector1">
            <a:avLst/>
          </a:prstGeom>
          <a:noFill/>
          <a:ln w="19050" cap="flat" cmpd="sng">
            <a:solidFill>
              <a:schemeClr val="accent5"/>
            </a:solidFill>
            <a:prstDash val="solid"/>
            <a:round/>
            <a:headEnd type="none" w="sm" len="sm"/>
            <a:tailEnd type="none" w="sm" len="sm"/>
          </a:ln>
        </p:spPr>
      </p:cxnSp>
      <p:pic>
        <p:nvPicPr>
          <p:cNvPr id="60" name="Google Shape;60;p15"/>
          <p:cNvPicPr preferRelativeResize="0"/>
          <p:nvPr/>
        </p:nvPicPr>
        <p:blipFill rotWithShape="1">
          <a:blip r:embed="rId2">
            <a:alphaModFix/>
          </a:blip>
          <a:srcRect/>
          <a:stretch/>
        </p:blipFill>
        <p:spPr>
          <a:xfrm>
            <a:off x="8360150" y="4590425"/>
            <a:ext cx="616651" cy="4032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 &amp; Picture Right">
  <p:cSld name="CUSTOM_3">
    <p:bg>
      <p:bgPr>
        <a:solidFill>
          <a:schemeClr val="lt1"/>
        </a:solidFill>
        <a:effectLst/>
      </p:bgPr>
    </p:bg>
    <p:spTree>
      <p:nvGrpSpPr>
        <p:cNvPr id="1" name="Shape 61"/>
        <p:cNvGrpSpPr/>
        <p:nvPr/>
      </p:nvGrpSpPr>
      <p:grpSpPr>
        <a:xfrm>
          <a:off x="0" y="0"/>
          <a:ext cx="0" cy="0"/>
          <a:chOff x="0" y="0"/>
          <a:chExt cx="0" cy="0"/>
        </a:xfrm>
      </p:grpSpPr>
      <p:sp>
        <p:nvSpPr>
          <p:cNvPr id="62" name="Google Shape;62;p16"/>
          <p:cNvSpPr txBox="1"/>
          <p:nvPr/>
        </p:nvSpPr>
        <p:spPr>
          <a:xfrm>
            <a:off x="0" y="0"/>
            <a:ext cx="2215200" cy="3207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sp>
        <p:nvSpPr>
          <p:cNvPr id="63" name="Google Shape;63;p16"/>
          <p:cNvSpPr>
            <a:spLocks noGrp="1"/>
          </p:cNvSpPr>
          <p:nvPr>
            <p:ph type="pic" idx="2"/>
          </p:nvPr>
        </p:nvSpPr>
        <p:spPr>
          <a:xfrm>
            <a:off x="4469700" y="0"/>
            <a:ext cx="4674300" cy="5143500"/>
          </a:xfrm>
          <a:prstGeom prst="rect">
            <a:avLst/>
          </a:prstGeom>
          <a:noFill/>
          <a:ln>
            <a:noFill/>
          </a:ln>
        </p:spPr>
      </p:sp>
      <p:sp>
        <p:nvSpPr>
          <p:cNvPr id="64" name="Google Shape;64;p16"/>
          <p:cNvSpPr txBox="1">
            <a:spLocks noGrp="1"/>
          </p:cNvSpPr>
          <p:nvPr>
            <p:ph type="title"/>
          </p:nvPr>
        </p:nvSpPr>
        <p:spPr>
          <a:xfrm>
            <a:off x="686400" y="990650"/>
            <a:ext cx="31947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accent1"/>
              </a:buClr>
              <a:buSzPts val="3200"/>
              <a:buNone/>
              <a:defRPr sz="3200" b="0">
                <a:solidFill>
                  <a:schemeClr val="accent1"/>
                </a:solidFill>
              </a:defRPr>
            </a:lvl1pPr>
            <a:lvl2pPr lvl="1" algn="l">
              <a:lnSpc>
                <a:spcPct val="100000"/>
              </a:lnSpc>
              <a:spcBef>
                <a:spcPts val="0"/>
              </a:spcBef>
              <a:spcAft>
                <a:spcPts val="0"/>
              </a:spcAft>
              <a:buSzPts val="3600"/>
              <a:buNone/>
              <a:defRPr b="0"/>
            </a:lvl2pPr>
            <a:lvl3pPr lvl="2" algn="l">
              <a:lnSpc>
                <a:spcPct val="100000"/>
              </a:lnSpc>
              <a:spcBef>
                <a:spcPts val="0"/>
              </a:spcBef>
              <a:spcAft>
                <a:spcPts val="0"/>
              </a:spcAft>
              <a:buSzPts val="3600"/>
              <a:buNone/>
              <a:defRPr b="0"/>
            </a:lvl3pPr>
            <a:lvl4pPr lvl="3" algn="l">
              <a:lnSpc>
                <a:spcPct val="100000"/>
              </a:lnSpc>
              <a:spcBef>
                <a:spcPts val="0"/>
              </a:spcBef>
              <a:spcAft>
                <a:spcPts val="0"/>
              </a:spcAft>
              <a:buSzPts val="3600"/>
              <a:buNone/>
              <a:defRPr b="0"/>
            </a:lvl4pPr>
            <a:lvl5pPr lvl="4" algn="l">
              <a:lnSpc>
                <a:spcPct val="100000"/>
              </a:lnSpc>
              <a:spcBef>
                <a:spcPts val="0"/>
              </a:spcBef>
              <a:spcAft>
                <a:spcPts val="0"/>
              </a:spcAft>
              <a:buSzPts val="3600"/>
              <a:buNone/>
              <a:defRPr b="0"/>
            </a:lvl5pPr>
            <a:lvl6pPr lvl="5" algn="l">
              <a:lnSpc>
                <a:spcPct val="100000"/>
              </a:lnSpc>
              <a:spcBef>
                <a:spcPts val="0"/>
              </a:spcBef>
              <a:spcAft>
                <a:spcPts val="0"/>
              </a:spcAft>
              <a:buSzPts val="3600"/>
              <a:buNone/>
              <a:defRPr b="0"/>
            </a:lvl6pPr>
            <a:lvl7pPr lvl="6" algn="l">
              <a:lnSpc>
                <a:spcPct val="100000"/>
              </a:lnSpc>
              <a:spcBef>
                <a:spcPts val="0"/>
              </a:spcBef>
              <a:spcAft>
                <a:spcPts val="0"/>
              </a:spcAft>
              <a:buSzPts val="3600"/>
              <a:buNone/>
              <a:defRPr b="0"/>
            </a:lvl7pPr>
            <a:lvl8pPr lvl="7" algn="l">
              <a:lnSpc>
                <a:spcPct val="100000"/>
              </a:lnSpc>
              <a:spcBef>
                <a:spcPts val="0"/>
              </a:spcBef>
              <a:spcAft>
                <a:spcPts val="0"/>
              </a:spcAft>
              <a:buSzPts val="3600"/>
              <a:buNone/>
              <a:defRPr b="0"/>
            </a:lvl8pPr>
            <a:lvl9pPr lvl="8" algn="l">
              <a:lnSpc>
                <a:spcPct val="100000"/>
              </a:lnSpc>
              <a:spcBef>
                <a:spcPts val="0"/>
              </a:spcBef>
              <a:spcAft>
                <a:spcPts val="0"/>
              </a:spcAft>
              <a:buSzPts val="3600"/>
              <a:buNone/>
              <a:defRPr b="0"/>
            </a:lvl9pPr>
          </a:lstStyle>
          <a:p>
            <a:endParaRPr/>
          </a:p>
        </p:txBody>
      </p:sp>
      <p:sp>
        <p:nvSpPr>
          <p:cNvPr id="65" name="Google Shape;65;p16"/>
          <p:cNvSpPr txBox="1">
            <a:spLocks noGrp="1"/>
          </p:cNvSpPr>
          <p:nvPr>
            <p:ph type="body" idx="1"/>
          </p:nvPr>
        </p:nvSpPr>
        <p:spPr>
          <a:xfrm>
            <a:off x="686400" y="1943100"/>
            <a:ext cx="3194700" cy="29457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sz="1800"/>
            </a:lvl2pPr>
            <a:lvl3pPr marL="1371600" lvl="2" indent="-342900" algn="l">
              <a:lnSpc>
                <a:spcPct val="115000"/>
              </a:lnSpc>
              <a:spcBef>
                <a:spcPts val="0"/>
              </a:spcBef>
              <a:spcAft>
                <a:spcPts val="0"/>
              </a:spcAft>
              <a:buSzPts val="1800"/>
              <a:buChar char="■"/>
              <a:defRPr sz="1800"/>
            </a:lvl3pPr>
            <a:lvl4pPr marL="1828800" lvl="3" indent="-342900" algn="l">
              <a:lnSpc>
                <a:spcPct val="115000"/>
              </a:lnSpc>
              <a:spcBef>
                <a:spcPts val="0"/>
              </a:spcBef>
              <a:spcAft>
                <a:spcPts val="0"/>
              </a:spcAft>
              <a:buSzPts val="1800"/>
              <a:buChar char="●"/>
              <a:defRPr sz="1800"/>
            </a:lvl4pPr>
            <a:lvl5pPr marL="2286000" lvl="4" indent="-342900" algn="l">
              <a:lnSpc>
                <a:spcPct val="115000"/>
              </a:lnSpc>
              <a:spcBef>
                <a:spcPts val="0"/>
              </a:spcBef>
              <a:spcAft>
                <a:spcPts val="0"/>
              </a:spcAft>
              <a:buSzPts val="1800"/>
              <a:buChar char="○"/>
              <a:defRPr sz="1800"/>
            </a:lvl5pPr>
            <a:lvl6pPr marL="2743200" lvl="5" indent="-342900" algn="l">
              <a:lnSpc>
                <a:spcPct val="115000"/>
              </a:lnSpc>
              <a:spcBef>
                <a:spcPts val="0"/>
              </a:spcBef>
              <a:spcAft>
                <a:spcPts val="0"/>
              </a:spcAft>
              <a:buSzPts val="1800"/>
              <a:buChar char="■"/>
              <a:defRPr sz="1800"/>
            </a:lvl6pPr>
            <a:lvl7pPr marL="3200400" lvl="6" indent="-342900" algn="l">
              <a:lnSpc>
                <a:spcPct val="115000"/>
              </a:lnSpc>
              <a:spcBef>
                <a:spcPts val="0"/>
              </a:spcBef>
              <a:spcAft>
                <a:spcPts val="0"/>
              </a:spcAft>
              <a:buSzPts val="1800"/>
              <a:buChar char="●"/>
              <a:defRPr sz="1800"/>
            </a:lvl7pPr>
            <a:lvl8pPr marL="3657600" lvl="7" indent="-342900" algn="l">
              <a:lnSpc>
                <a:spcPct val="115000"/>
              </a:lnSpc>
              <a:spcBef>
                <a:spcPts val="0"/>
              </a:spcBef>
              <a:spcAft>
                <a:spcPts val="0"/>
              </a:spcAft>
              <a:buSzPts val="1800"/>
              <a:buChar char="○"/>
              <a:defRPr sz="1800"/>
            </a:lvl8pPr>
            <a:lvl9pPr marL="4114800" lvl="8" indent="-342900" algn="l">
              <a:lnSpc>
                <a:spcPct val="115000"/>
              </a:lnSpc>
              <a:spcBef>
                <a:spcPts val="0"/>
              </a:spcBef>
              <a:spcAft>
                <a:spcPts val="0"/>
              </a:spcAft>
              <a:buSzPts val="1800"/>
              <a:buChar char="■"/>
              <a:defRPr sz="1800"/>
            </a:lvl9pPr>
          </a:lstStyle>
          <a:p>
            <a:endParaRPr/>
          </a:p>
        </p:txBody>
      </p:sp>
      <p:pic>
        <p:nvPicPr>
          <p:cNvPr id="66" name="Google Shape;66;p16"/>
          <p:cNvPicPr preferRelativeResize="0"/>
          <p:nvPr/>
        </p:nvPicPr>
        <p:blipFill rotWithShape="1">
          <a:blip r:embed="rId2">
            <a:alphaModFix/>
          </a:blip>
          <a:srcRect/>
          <a:stretch/>
        </p:blipFill>
        <p:spPr>
          <a:xfrm>
            <a:off x="8362150" y="4590888"/>
            <a:ext cx="612649" cy="40233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Text " type="twoColTx">
  <p:cSld name="TITLE_AND_TWO_COLUMN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686400" y="990650"/>
            <a:ext cx="78855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accent1"/>
              </a:buClr>
              <a:buSzPts val="3600"/>
              <a:buNone/>
              <a:defRPr sz="3600" b="0">
                <a:solidFill>
                  <a:schemeClr val="accent1"/>
                </a:solidFill>
              </a:defRPr>
            </a:lvl1pPr>
            <a:lvl2pPr lvl="1" algn="l">
              <a:lnSpc>
                <a:spcPct val="100000"/>
              </a:lnSpc>
              <a:spcBef>
                <a:spcPts val="0"/>
              </a:spcBef>
              <a:spcAft>
                <a:spcPts val="0"/>
              </a:spcAft>
              <a:buSzPts val="3600"/>
              <a:buNone/>
              <a:defRPr b="0"/>
            </a:lvl2pPr>
            <a:lvl3pPr lvl="2" algn="l">
              <a:lnSpc>
                <a:spcPct val="100000"/>
              </a:lnSpc>
              <a:spcBef>
                <a:spcPts val="0"/>
              </a:spcBef>
              <a:spcAft>
                <a:spcPts val="0"/>
              </a:spcAft>
              <a:buSzPts val="3600"/>
              <a:buNone/>
              <a:defRPr b="0"/>
            </a:lvl3pPr>
            <a:lvl4pPr lvl="3" algn="l">
              <a:lnSpc>
                <a:spcPct val="100000"/>
              </a:lnSpc>
              <a:spcBef>
                <a:spcPts val="0"/>
              </a:spcBef>
              <a:spcAft>
                <a:spcPts val="0"/>
              </a:spcAft>
              <a:buSzPts val="3600"/>
              <a:buNone/>
              <a:defRPr b="0"/>
            </a:lvl4pPr>
            <a:lvl5pPr lvl="4" algn="l">
              <a:lnSpc>
                <a:spcPct val="100000"/>
              </a:lnSpc>
              <a:spcBef>
                <a:spcPts val="0"/>
              </a:spcBef>
              <a:spcAft>
                <a:spcPts val="0"/>
              </a:spcAft>
              <a:buSzPts val="3600"/>
              <a:buNone/>
              <a:defRPr b="0"/>
            </a:lvl5pPr>
            <a:lvl6pPr lvl="5" algn="l">
              <a:lnSpc>
                <a:spcPct val="100000"/>
              </a:lnSpc>
              <a:spcBef>
                <a:spcPts val="0"/>
              </a:spcBef>
              <a:spcAft>
                <a:spcPts val="0"/>
              </a:spcAft>
              <a:buSzPts val="3600"/>
              <a:buNone/>
              <a:defRPr b="0"/>
            </a:lvl6pPr>
            <a:lvl7pPr lvl="6" algn="l">
              <a:lnSpc>
                <a:spcPct val="100000"/>
              </a:lnSpc>
              <a:spcBef>
                <a:spcPts val="0"/>
              </a:spcBef>
              <a:spcAft>
                <a:spcPts val="0"/>
              </a:spcAft>
              <a:buSzPts val="3600"/>
              <a:buNone/>
              <a:defRPr b="0"/>
            </a:lvl7pPr>
            <a:lvl8pPr lvl="7" algn="l">
              <a:lnSpc>
                <a:spcPct val="100000"/>
              </a:lnSpc>
              <a:spcBef>
                <a:spcPts val="0"/>
              </a:spcBef>
              <a:spcAft>
                <a:spcPts val="0"/>
              </a:spcAft>
              <a:buSzPts val="3600"/>
              <a:buNone/>
              <a:defRPr b="0"/>
            </a:lvl8pPr>
            <a:lvl9pPr lvl="8" algn="l">
              <a:lnSpc>
                <a:spcPct val="100000"/>
              </a:lnSpc>
              <a:spcBef>
                <a:spcPts val="0"/>
              </a:spcBef>
              <a:spcAft>
                <a:spcPts val="0"/>
              </a:spcAft>
              <a:buSzPts val="3600"/>
              <a:buNone/>
              <a:defRPr b="0"/>
            </a:lvl9pPr>
          </a:lstStyle>
          <a:p>
            <a:endParaRPr/>
          </a:p>
        </p:txBody>
      </p:sp>
      <p:sp>
        <p:nvSpPr>
          <p:cNvPr id="69" name="Google Shape;69;p17"/>
          <p:cNvSpPr txBox="1">
            <a:spLocks noGrp="1"/>
          </p:cNvSpPr>
          <p:nvPr>
            <p:ph type="body" idx="1"/>
          </p:nvPr>
        </p:nvSpPr>
        <p:spPr>
          <a:xfrm>
            <a:off x="686400" y="1943100"/>
            <a:ext cx="7885500" cy="29457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0"/>
              </a:spcBef>
              <a:spcAft>
                <a:spcPts val="0"/>
              </a:spcAft>
              <a:buSzPts val="1800"/>
              <a:buChar char="○"/>
              <a:defRPr sz="1800"/>
            </a:lvl2pPr>
            <a:lvl3pPr marL="1371600" lvl="2" indent="-342900" algn="l">
              <a:lnSpc>
                <a:spcPct val="115000"/>
              </a:lnSpc>
              <a:spcBef>
                <a:spcPts val="0"/>
              </a:spcBef>
              <a:spcAft>
                <a:spcPts val="0"/>
              </a:spcAft>
              <a:buSzPts val="1800"/>
              <a:buChar char="■"/>
              <a:defRPr sz="1800"/>
            </a:lvl3pPr>
            <a:lvl4pPr marL="1828800" lvl="3" indent="-342900" algn="l">
              <a:lnSpc>
                <a:spcPct val="115000"/>
              </a:lnSpc>
              <a:spcBef>
                <a:spcPts val="0"/>
              </a:spcBef>
              <a:spcAft>
                <a:spcPts val="0"/>
              </a:spcAft>
              <a:buSzPts val="1800"/>
              <a:buChar char="●"/>
              <a:defRPr sz="1800"/>
            </a:lvl4pPr>
            <a:lvl5pPr marL="2286000" lvl="4" indent="-342900" algn="l">
              <a:lnSpc>
                <a:spcPct val="115000"/>
              </a:lnSpc>
              <a:spcBef>
                <a:spcPts val="0"/>
              </a:spcBef>
              <a:spcAft>
                <a:spcPts val="0"/>
              </a:spcAft>
              <a:buSzPts val="1800"/>
              <a:buChar char="○"/>
              <a:defRPr sz="1800"/>
            </a:lvl5pPr>
            <a:lvl6pPr marL="2743200" lvl="5" indent="-342900" algn="l">
              <a:lnSpc>
                <a:spcPct val="115000"/>
              </a:lnSpc>
              <a:spcBef>
                <a:spcPts val="0"/>
              </a:spcBef>
              <a:spcAft>
                <a:spcPts val="0"/>
              </a:spcAft>
              <a:buSzPts val="1800"/>
              <a:buChar char="■"/>
              <a:defRPr sz="1800"/>
            </a:lvl6pPr>
            <a:lvl7pPr marL="3200400" lvl="6" indent="-342900" algn="l">
              <a:lnSpc>
                <a:spcPct val="115000"/>
              </a:lnSpc>
              <a:spcBef>
                <a:spcPts val="0"/>
              </a:spcBef>
              <a:spcAft>
                <a:spcPts val="0"/>
              </a:spcAft>
              <a:buSzPts val="1800"/>
              <a:buChar char="●"/>
              <a:defRPr sz="1800"/>
            </a:lvl7pPr>
            <a:lvl8pPr marL="3657600" lvl="7" indent="-342900" algn="l">
              <a:lnSpc>
                <a:spcPct val="115000"/>
              </a:lnSpc>
              <a:spcBef>
                <a:spcPts val="0"/>
              </a:spcBef>
              <a:spcAft>
                <a:spcPts val="0"/>
              </a:spcAft>
              <a:buSzPts val="1800"/>
              <a:buChar char="○"/>
              <a:defRPr sz="1800"/>
            </a:lvl8pPr>
            <a:lvl9pPr marL="4114800" lvl="8" indent="-342900" algn="l">
              <a:lnSpc>
                <a:spcPct val="115000"/>
              </a:lnSpc>
              <a:spcBef>
                <a:spcPts val="0"/>
              </a:spcBef>
              <a:spcAft>
                <a:spcPts val="0"/>
              </a:spcAft>
              <a:buSzPts val="1800"/>
              <a:buChar char="■"/>
              <a:defRPr sz="1800"/>
            </a:lvl9pPr>
          </a:lstStyle>
          <a:p>
            <a:endParaRPr/>
          </a:p>
        </p:txBody>
      </p:sp>
      <p:sp>
        <p:nvSpPr>
          <p:cNvPr id="70" name="Google Shape;70;p17"/>
          <p:cNvSpPr txBox="1"/>
          <p:nvPr/>
        </p:nvSpPr>
        <p:spPr>
          <a:xfrm>
            <a:off x="0" y="0"/>
            <a:ext cx="2215200" cy="3207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pic>
        <p:nvPicPr>
          <p:cNvPr id="71" name="Google Shape;71;p17"/>
          <p:cNvPicPr preferRelativeResize="0"/>
          <p:nvPr/>
        </p:nvPicPr>
        <p:blipFill rotWithShape="1">
          <a:blip r:embed="rId2">
            <a:alphaModFix/>
          </a:blip>
          <a:srcRect/>
          <a:stretch/>
        </p:blipFill>
        <p:spPr>
          <a:xfrm>
            <a:off x="8360150" y="4590425"/>
            <a:ext cx="616651" cy="4032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IPA Logo" type="title">
  <p:cSld name="TITLE">
    <p:bg>
      <p:bgPr>
        <a:gradFill>
          <a:gsLst>
            <a:gs pos="0">
              <a:srgbClr val="155240"/>
            </a:gs>
            <a:gs pos="23000">
              <a:srgbClr val="155240"/>
            </a:gs>
            <a:gs pos="42000">
              <a:srgbClr val="155240"/>
            </a:gs>
            <a:gs pos="99000">
              <a:srgbClr val="2F7F4C"/>
            </a:gs>
            <a:gs pos="100000">
              <a:srgbClr val="49AC57"/>
            </a:gs>
          </a:gsLst>
          <a:lin ang="5400700" scaled="0"/>
        </a:gradFill>
        <a:effectLst/>
      </p:bgPr>
    </p:bg>
    <p:spTree>
      <p:nvGrpSpPr>
        <p:cNvPr id="1" name="Shape 72"/>
        <p:cNvGrpSpPr/>
        <p:nvPr/>
      </p:nvGrpSpPr>
      <p:grpSpPr>
        <a:xfrm>
          <a:off x="0" y="0"/>
          <a:ext cx="0" cy="0"/>
          <a:chOff x="0" y="0"/>
          <a:chExt cx="0" cy="0"/>
        </a:xfrm>
      </p:grpSpPr>
      <p:sp>
        <p:nvSpPr>
          <p:cNvPr id="73" name="Google Shape;73;p18"/>
          <p:cNvSpPr txBox="1"/>
          <p:nvPr/>
        </p:nvSpPr>
        <p:spPr>
          <a:xfrm>
            <a:off x="180850" y="587400"/>
            <a:ext cx="15447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sp>
        <p:nvSpPr>
          <p:cNvPr id="74" name="Google Shape;74;p18"/>
          <p:cNvSpPr/>
          <p:nvPr/>
        </p:nvSpPr>
        <p:spPr>
          <a:xfrm>
            <a:off x="180625" y="172025"/>
            <a:ext cx="8790300" cy="4747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highlight>
                <a:srgbClr val="FFFFFF"/>
              </a:highlight>
              <a:latin typeface="Arial"/>
              <a:ea typeface="Arial"/>
              <a:cs typeface="Arial"/>
              <a:sym typeface="Arial"/>
            </a:endParaRPr>
          </a:p>
        </p:txBody>
      </p:sp>
      <p:pic>
        <p:nvPicPr>
          <p:cNvPr id="75" name="Google Shape;75;p18"/>
          <p:cNvPicPr preferRelativeResize="0"/>
          <p:nvPr/>
        </p:nvPicPr>
        <p:blipFill rotWithShape="1">
          <a:blip r:embed="rId2">
            <a:alphaModFix/>
          </a:blip>
          <a:srcRect/>
          <a:stretch/>
        </p:blipFill>
        <p:spPr>
          <a:xfrm>
            <a:off x="3799712" y="497725"/>
            <a:ext cx="1544576" cy="500025"/>
          </a:xfrm>
          <a:prstGeom prst="rect">
            <a:avLst/>
          </a:prstGeom>
          <a:noFill/>
          <a:ln>
            <a:noFill/>
          </a:ln>
        </p:spPr>
      </p:pic>
      <p:pic>
        <p:nvPicPr>
          <p:cNvPr id="76" name="Google Shape;76;p18"/>
          <p:cNvPicPr preferRelativeResize="0"/>
          <p:nvPr/>
        </p:nvPicPr>
        <p:blipFill rotWithShape="1">
          <a:blip r:embed="rId3">
            <a:alphaModFix/>
          </a:blip>
          <a:srcRect/>
          <a:stretch/>
        </p:blipFill>
        <p:spPr>
          <a:xfrm>
            <a:off x="4192824" y="3709600"/>
            <a:ext cx="758349" cy="91825"/>
          </a:xfrm>
          <a:prstGeom prst="rect">
            <a:avLst/>
          </a:prstGeom>
          <a:noFill/>
          <a:ln>
            <a:noFill/>
          </a:ln>
        </p:spPr>
      </p:pic>
      <p:sp>
        <p:nvSpPr>
          <p:cNvPr id="77" name="Google Shape;77;p18"/>
          <p:cNvSpPr txBox="1">
            <a:spLocks noGrp="1"/>
          </p:cNvSpPr>
          <p:nvPr>
            <p:ph type="ctrTitle"/>
          </p:nvPr>
        </p:nvSpPr>
        <p:spPr>
          <a:xfrm>
            <a:off x="1363975" y="1588700"/>
            <a:ext cx="6423600" cy="1130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3600"/>
              <a:buNone/>
              <a:defRPr>
                <a:solidFill>
                  <a:schemeClr val="lt1"/>
                </a:solidFill>
              </a:defRPr>
            </a:lvl1pPr>
            <a:lvl2pPr lvl="1" algn="ctr">
              <a:lnSpc>
                <a:spcPct val="100000"/>
              </a:lnSpc>
              <a:spcBef>
                <a:spcPts val="0"/>
              </a:spcBef>
              <a:spcAft>
                <a:spcPts val="0"/>
              </a:spcAft>
              <a:buClr>
                <a:schemeClr val="lt1"/>
              </a:buClr>
              <a:buSzPts val="3600"/>
              <a:buNone/>
              <a:defRPr>
                <a:solidFill>
                  <a:schemeClr val="lt1"/>
                </a:solidFill>
              </a:defRPr>
            </a:lvl2pPr>
            <a:lvl3pPr lvl="2" algn="ctr">
              <a:lnSpc>
                <a:spcPct val="100000"/>
              </a:lnSpc>
              <a:spcBef>
                <a:spcPts val="0"/>
              </a:spcBef>
              <a:spcAft>
                <a:spcPts val="0"/>
              </a:spcAft>
              <a:buClr>
                <a:schemeClr val="lt1"/>
              </a:buClr>
              <a:buSzPts val="3600"/>
              <a:buNone/>
              <a:defRPr>
                <a:solidFill>
                  <a:schemeClr val="lt1"/>
                </a:solidFill>
              </a:defRPr>
            </a:lvl3pPr>
            <a:lvl4pPr lvl="3" algn="ctr">
              <a:lnSpc>
                <a:spcPct val="100000"/>
              </a:lnSpc>
              <a:spcBef>
                <a:spcPts val="0"/>
              </a:spcBef>
              <a:spcAft>
                <a:spcPts val="0"/>
              </a:spcAft>
              <a:buClr>
                <a:schemeClr val="lt1"/>
              </a:buClr>
              <a:buSzPts val="3600"/>
              <a:buNone/>
              <a:defRPr>
                <a:solidFill>
                  <a:schemeClr val="lt1"/>
                </a:solidFill>
              </a:defRPr>
            </a:lvl4pPr>
            <a:lvl5pPr lvl="4" algn="ctr">
              <a:lnSpc>
                <a:spcPct val="100000"/>
              </a:lnSpc>
              <a:spcBef>
                <a:spcPts val="0"/>
              </a:spcBef>
              <a:spcAft>
                <a:spcPts val="0"/>
              </a:spcAft>
              <a:buClr>
                <a:schemeClr val="lt1"/>
              </a:buClr>
              <a:buSzPts val="3600"/>
              <a:buNone/>
              <a:defRPr>
                <a:solidFill>
                  <a:schemeClr val="lt1"/>
                </a:solidFill>
              </a:defRPr>
            </a:lvl5pPr>
            <a:lvl6pPr lvl="5" algn="ctr">
              <a:lnSpc>
                <a:spcPct val="100000"/>
              </a:lnSpc>
              <a:spcBef>
                <a:spcPts val="0"/>
              </a:spcBef>
              <a:spcAft>
                <a:spcPts val="0"/>
              </a:spcAft>
              <a:buClr>
                <a:schemeClr val="lt1"/>
              </a:buClr>
              <a:buSzPts val="3600"/>
              <a:buNone/>
              <a:defRPr>
                <a:solidFill>
                  <a:schemeClr val="lt1"/>
                </a:solidFill>
              </a:defRPr>
            </a:lvl6pPr>
            <a:lvl7pPr lvl="6" algn="ctr">
              <a:lnSpc>
                <a:spcPct val="100000"/>
              </a:lnSpc>
              <a:spcBef>
                <a:spcPts val="0"/>
              </a:spcBef>
              <a:spcAft>
                <a:spcPts val="0"/>
              </a:spcAft>
              <a:buClr>
                <a:schemeClr val="lt1"/>
              </a:buClr>
              <a:buSzPts val="3600"/>
              <a:buNone/>
              <a:defRPr>
                <a:solidFill>
                  <a:schemeClr val="lt1"/>
                </a:solidFill>
              </a:defRPr>
            </a:lvl7pPr>
            <a:lvl8pPr lvl="7" algn="ctr">
              <a:lnSpc>
                <a:spcPct val="100000"/>
              </a:lnSpc>
              <a:spcBef>
                <a:spcPts val="0"/>
              </a:spcBef>
              <a:spcAft>
                <a:spcPts val="0"/>
              </a:spcAft>
              <a:buClr>
                <a:schemeClr val="lt1"/>
              </a:buClr>
              <a:buSzPts val="3600"/>
              <a:buNone/>
              <a:defRPr>
                <a:solidFill>
                  <a:schemeClr val="lt1"/>
                </a:solidFill>
              </a:defRPr>
            </a:lvl8pPr>
            <a:lvl9pPr lvl="8" algn="ctr">
              <a:lnSpc>
                <a:spcPct val="100000"/>
              </a:lnSpc>
              <a:spcBef>
                <a:spcPts val="0"/>
              </a:spcBef>
              <a:spcAft>
                <a:spcPts val="0"/>
              </a:spcAft>
              <a:buClr>
                <a:schemeClr val="lt1"/>
              </a:buClr>
              <a:buSzPts val="3600"/>
              <a:buNone/>
              <a:defRPr>
                <a:solidFill>
                  <a:schemeClr val="lt1"/>
                </a:solidFill>
              </a:defRPr>
            </a:lvl9pPr>
          </a:lstStyle>
          <a:p>
            <a:endParaRPr/>
          </a:p>
        </p:txBody>
      </p:sp>
      <p:sp>
        <p:nvSpPr>
          <p:cNvPr id="78" name="Google Shape;78;p18"/>
          <p:cNvSpPr txBox="1">
            <a:spLocks noGrp="1"/>
          </p:cNvSpPr>
          <p:nvPr>
            <p:ph type="subTitle" idx="1"/>
          </p:nvPr>
        </p:nvSpPr>
        <p:spPr>
          <a:xfrm>
            <a:off x="1735375" y="2718800"/>
            <a:ext cx="5680800" cy="500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800"/>
              <a:buNone/>
              <a:defRPr sz="1800" i="1">
                <a:solidFill>
                  <a:schemeClr val="lt1"/>
                </a:solidFill>
              </a:defRPr>
            </a:lvl1pPr>
            <a:lvl2pPr lvl="1" algn="ctr">
              <a:lnSpc>
                <a:spcPct val="100000"/>
              </a:lnSpc>
              <a:spcBef>
                <a:spcPts val="0"/>
              </a:spcBef>
              <a:spcAft>
                <a:spcPts val="0"/>
              </a:spcAft>
              <a:buClr>
                <a:schemeClr val="lt1"/>
              </a:buClr>
              <a:buSzPts val="1800"/>
              <a:buNone/>
              <a:defRPr sz="1800" i="1">
                <a:solidFill>
                  <a:schemeClr val="lt1"/>
                </a:solidFill>
              </a:defRPr>
            </a:lvl2pPr>
            <a:lvl3pPr lvl="2" algn="ctr">
              <a:lnSpc>
                <a:spcPct val="100000"/>
              </a:lnSpc>
              <a:spcBef>
                <a:spcPts val="0"/>
              </a:spcBef>
              <a:spcAft>
                <a:spcPts val="0"/>
              </a:spcAft>
              <a:buClr>
                <a:schemeClr val="lt1"/>
              </a:buClr>
              <a:buSzPts val="1800"/>
              <a:buNone/>
              <a:defRPr sz="1800" i="1">
                <a:solidFill>
                  <a:schemeClr val="lt1"/>
                </a:solidFill>
              </a:defRPr>
            </a:lvl3pPr>
            <a:lvl4pPr lvl="3" algn="ctr">
              <a:lnSpc>
                <a:spcPct val="100000"/>
              </a:lnSpc>
              <a:spcBef>
                <a:spcPts val="0"/>
              </a:spcBef>
              <a:spcAft>
                <a:spcPts val="0"/>
              </a:spcAft>
              <a:buClr>
                <a:schemeClr val="lt1"/>
              </a:buClr>
              <a:buSzPts val="1800"/>
              <a:buNone/>
              <a:defRPr sz="1800" i="1">
                <a:solidFill>
                  <a:schemeClr val="lt1"/>
                </a:solidFill>
              </a:defRPr>
            </a:lvl4pPr>
            <a:lvl5pPr lvl="4" algn="ctr">
              <a:lnSpc>
                <a:spcPct val="100000"/>
              </a:lnSpc>
              <a:spcBef>
                <a:spcPts val="0"/>
              </a:spcBef>
              <a:spcAft>
                <a:spcPts val="0"/>
              </a:spcAft>
              <a:buClr>
                <a:schemeClr val="lt1"/>
              </a:buClr>
              <a:buSzPts val="1800"/>
              <a:buNone/>
              <a:defRPr sz="1800" i="1">
                <a:solidFill>
                  <a:schemeClr val="lt1"/>
                </a:solidFill>
              </a:defRPr>
            </a:lvl5pPr>
            <a:lvl6pPr lvl="5" algn="ctr">
              <a:lnSpc>
                <a:spcPct val="100000"/>
              </a:lnSpc>
              <a:spcBef>
                <a:spcPts val="0"/>
              </a:spcBef>
              <a:spcAft>
                <a:spcPts val="0"/>
              </a:spcAft>
              <a:buClr>
                <a:schemeClr val="lt1"/>
              </a:buClr>
              <a:buSzPts val="1800"/>
              <a:buNone/>
              <a:defRPr sz="1800" i="1">
                <a:solidFill>
                  <a:schemeClr val="lt1"/>
                </a:solidFill>
              </a:defRPr>
            </a:lvl6pPr>
            <a:lvl7pPr lvl="6" algn="ctr">
              <a:lnSpc>
                <a:spcPct val="100000"/>
              </a:lnSpc>
              <a:spcBef>
                <a:spcPts val="0"/>
              </a:spcBef>
              <a:spcAft>
                <a:spcPts val="0"/>
              </a:spcAft>
              <a:buClr>
                <a:schemeClr val="lt1"/>
              </a:buClr>
              <a:buSzPts val="1800"/>
              <a:buNone/>
              <a:defRPr sz="1800" i="1">
                <a:solidFill>
                  <a:schemeClr val="lt1"/>
                </a:solidFill>
              </a:defRPr>
            </a:lvl7pPr>
            <a:lvl8pPr lvl="7" algn="ctr">
              <a:lnSpc>
                <a:spcPct val="100000"/>
              </a:lnSpc>
              <a:spcBef>
                <a:spcPts val="0"/>
              </a:spcBef>
              <a:spcAft>
                <a:spcPts val="0"/>
              </a:spcAft>
              <a:buClr>
                <a:schemeClr val="lt1"/>
              </a:buClr>
              <a:buSzPts val="1800"/>
              <a:buNone/>
              <a:defRPr sz="1800" i="1">
                <a:solidFill>
                  <a:schemeClr val="lt1"/>
                </a:solidFill>
              </a:defRPr>
            </a:lvl8pPr>
            <a:lvl9pPr lvl="8" algn="ctr">
              <a:lnSpc>
                <a:spcPct val="100000"/>
              </a:lnSpc>
              <a:spcBef>
                <a:spcPts val="0"/>
              </a:spcBef>
              <a:spcAft>
                <a:spcPts val="0"/>
              </a:spcAft>
              <a:buClr>
                <a:schemeClr val="lt1"/>
              </a:buClr>
              <a:buSzPts val="1800"/>
              <a:buNone/>
              <a:defRPr sz="1800" i="1">
                <a:solidFill>
                  <a:schemeClr val="lt1"/>
                </a:solidFill>
              </a:defRPr>
            </a:lvl9pPr>
          </a:lstStyle>
          <a:p>
            <a:endParaRPr/>
          </a:p>
        </p:txBody>
      </p:sp>
      <p:sp>
        <p:nvSpPr>
          <p:cNvPr id="79" name="Google Shape;79;p18"/>
          <p:cNvSpPr txBox="1"/>
          <p:nvPr/>
        </p:nvSpPr>
        <p:spPr>
          <a:xfrm>
            <a:off x="207400" y="601450"/>
            <a:ext cx="1503600" cy="29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Multiple Logos" type="secHead">
  <p:cSld name="SECTION_HEADER">
    <p:bg>
      <p:bgPr>
        <a:gradFill>
          <a:gsLst>
            <a:gs pos="0">
              <a:srgbClr val="155240"/>
            </a:gs>
            <a:gs pos="23000">
              <a:srgbClr val="155240"/>
            </a:gs>
            <a:gs pos="42000">
              <a:srgbClr val="155240"/>
            </a:gs>
            <a:gs pos="99000">
              <a:srgbClr val="2F7F4C"/>
            </a:gs>
            <a:gs pos="100000">
              <a:srgbClr val="49AC57"/>
            </a:gs>
          </a:gsLst>
          <a:lin ang="5400700" scaled="0"/>
        </a:gradFill>
        <a:effectLst/>
      </p:bgPr>
    </p:bg>
    <p:spTree>
      <p:nvGrpSpPr>
        <p:cNvPr id="1" name="Shape 80"/>
        <p:cNvGrpSpPr/>
        <p:nvPr/>
      </p:nvGrpSpPr>
      <p:grpSpPr>
        <a:xfrm>
          <a:off x="0" y="0"/>
          <a:ext cx="0" cy="0"/>
          <a:chOff x="0" y="0"/>
          <a:chExt cx="0" cy="0"/>
        </a:xfrm>
      </p:grpSpPr>
      <p:sp>
        <p:nvSpPr>
          <p:cNvPr id="81" name="Google Shape;8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
        <p:nvSpPr>
          <p:cNvPr id="82" name="Google Shape;82;p19"/>
          <p:cNvSpPr/>
          <p:nvPr/>
        </p:nvSpPr>
        <p:spPr>
          <a:xfrm>
            <a:off x="0" y="4360000"/>
            <a:ext cx="9144000" cy="561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83" name="Google Shape;83;p19"/>
          <p:cNvPicPr preferRelativeResize="0"/>
          <p:nvPr/>
        </p:nvPicPr>
        <p:blipFill rotWithShape="1">
          <a:blip r:embed="rId2">
            <a:alphaModFix/>
          </a:blip>
          <a:srcRect/>
          <a:stretch/>
        </p:blipFill>
        <p:spPr>
          <a:xfrm>
            <a:off x="3799712" y="497725"/>
            <a:ext cx="1544576" cy="500025"/>
          </a:xfrm>
          <a:prstGeom prst="rect">
            <a:avLst/>
          </a:prstGeom>
          <a:noFill/>
          <a:ln>
            <a:noFill/>
          </a:ln>
        </p:spPr>
      </p:pic>
      <p:sp>
        <p:nvSpPr>
          <p:cNvPr id="84" name="Google Shape;84;p19"/>
          <p:cNvSpPr txBox="1">
            <a:spLocks noGrp="1"/>
          </p:cNvSpPr>
          <p:nvPr>
            <p:ph type="ctrTitle"/>
          </p:nvPr>
        </p:nvSpPr>
        <p:spPr>
          <a:xfrm>
            <a:off x="1363975" y="1055300"/>
            <a:ext cx="6423600" cy="1130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3600"/>
              <a:buNone/>
              <a:defRPr>
                <a:solidFill>
                  <a:schemeClr val="lt1"/>
                </a:solidFill>
              </a:defRPr>
            </a:lvl1pPr>
            <a:lvl2pPr lvl="1" algn="ctr">
              <a:lnSpc>
                <a:spcPct val="100000"/>
              </a:lnSpc>
              <a:spcBef>
                <a:spcPts val="0"/>
              </a:spcBef>
              <a:spcAft>
                <a:spcPts val="0"/>
              </a:spcAft>
              <a:buClr>
                <a:schemeClr val="lt1"/>
              </a:buClr>
              <a:buSzPts val="3600"/>
              <a:buNone/>
              <a:defRPr>
                <a:solidFill>
                  <a:schemeClr val="lt1"/>
                </a:solidFill>
              </a:defRPr>
            </a:lvl2pPr>
            <a:lvl3pPr lvl="2" algn="ctr">
              <a:lnSpc>
                <a:spcPct val="100000"/>
              </a:lnSpc>
              <a:spcBef>
                <a:spcPts val="0"/>
              </a:spcBef>
              <a:spcAft>
                <a:spcPts val="0"/>
              </a:spcAft>
              <a:buClr>
                <a:schemeClr val="lt1"/>
              </a:buClr>
              <a:buSzPts val="3600"/>
              <a:buNone/>
              <a:defRPr>
                <a:solidFill>
                  <a:schemeClr val="lt1"/>
                </a:solidFill>
              </a:defRPr>
            </a:lvl3pPr>
            <a:lvl4pPr lvl="3" algn="ctr">
              <a:lnSpc>
                <a:spcPct val="100000"/>
              </a:lnSpc>
              <a:spcBef>
                <a:spcPts val="0"/>
              </a:spcBef>
              <a:spcAft>
                <a:spcPts val="0"/>
              </a:spcAft>
              <a:buClr>
                <a:schemeClr val="lt1"/>
              </a:buClr>
              <a:buSzPts val="3600"/>
              <a:buNone/>
              <a:defRPr>
                <a:solidFill>
                  <a:schemeClr val="lt1"/>
                </a:solidFill>
              </a:defRPr>
            </a:lvl4pPr>
            <a:lvl5pPr lvl="4" algn="ctr">
              <a:lnSpc>
                <a:spcPct val="100000"/>
              </a:lnSpc>
              <a:spcBef>
                <a:spcPts val="0"/>
              </a:spcBef>
              <a:spcAft>
                <a:spcPts val="0"/>
              </a:spcAft>
              <a:buClr>
                <a:schemeClr val="lt1"/>
              </a:buClr>
              <a:buSzPts val="3600"/>
              <a:buNone/>
              <a:defRPr>
                <a:solidFill>
                  <a:schemeClr val="lt1"/>
                </a:solidFill>
              </a:defRPr>
            </a:lvl5pPr>
            <a:lvl6pPr lvl="5" algn="ctr">
              <a:lnSpc>
                <a:spcPct val="100000"/>
              </a:lnSpc>
              <a:spcBef>
                <a:spcPts val="0"/>
              </a:spcBef>
              <a:spcAft>
                <a:spcPts val="0"/>
              </a:spcAft>
              <a:buClr>
                <a:schemeClr val="lt1"/>
              </a:buClr>
              <a:buSzPts val="3600"/>
              <a:buNone/>
              <a:defRPr>
                <a:solidFill>
                  <a:schemeClr val="lt1"/>
                </a:solidFill>
              </a:defRPr>
            </a:lvl6pPr>
            <a:lvl7pPr lvl="6" algn="ctr">
              <a:lnSpc>
                <a:spcPct val="100000"/>
              </a:lnSpc>
              <a:spcBef>
                <a:spcPts val="0"/>
              </a:spcBef>
              <a:spcAft>
                <a:spcPts val="0"/>
              </a:spcAft>
              <a:buClr>
                <a:schemeClr val="lt1"/>
              </a:buClr>
              <a:buSzPts val="3600"/>
              <a:buNone/>
              <a:defRPr>
                <a:solidFill>
                  <a:schemeClr val="lt1"/>
                </a:solidFill>
              </a:defRPr>
            </a:lvl7pPr>
            <a:lvl8pPr lvl="7" algn="ctr">
              <a:lnSpc>
                <a:spcPct val="100000"/>
              </a:lnSpc>
              <a:spcBef>
                <a:spcPts val="0"/>
              </a:spcBef>
              <a:spcAft>
                <a:spcPts val="0"/>
              </a:spcAft>
              <a:buClr>
                <a:schemeClr val="lt1"/>
              </a:buClr>
              <a:buSzPts val="3600"/>
              <a:buNone/>
              <a:defRPr>
                <a:solidFill>
                  <a:schemeClr val="lt1"/>
                </a:solidFill>
              </a:defRPr>
            </a:lvl8pPr>
            <a:lvl9pPr lvl="8" algn="ctr">
              <a:lnSpc>
                <a:spcPct val="100000"/>
              </a:lnSpc>
              <a:spcBef>
                <a:spcPts val="0"/>
              </a:spcBef>
              <a:spcAft>
                <a:spcPts val="0"/>
              </a:spcAft>
              <a:buClr>
                <a:schemeClr val="lt1"/>
              </a:buClr>
              <a:buSzPts val="3600"/>
              <a:buNone/>
              <a:defRPr>
                <a:solidFill>
                  <a:schemeClr val="lt1"/>
                </a:solidFill>
              </a:defRPr>
            </a:lvl9pPr>
          </a:lstStyle>
          <a:p>
            <a:endParaRPr/>
          </a:p>
        </p:txBody>
      </p:sp>
      <p:sp>
        <p:nvSpPr>
          <p:cNvPr id="85" name="Google Shape;85;p19"/>
          <p:cNvSpPr txBox="1">
            <a:spLocks noGrp="1"/>
          </p:cNvSpPr>
          <p:nvPr>
            <p:ph type="subTitle" idx="1"/>
          </p:nvPr>
        </p:nvSpPr>
        <p:spPr>
          <a:xfrm>
            <a:off x="1735375" y="2185400"/>
            <a:ext cx="5680800" cy="500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800"/>
              <a:buNone/>
              <a:defRPr sz="1800" i="1">
                <a:solidFill>
                  <a:schemeClr val="lt1"/>
                </a:solidFill>
              </a:defRPr>
            </a:lvl1pPr>
            <a:lvl2pPr lvl="1" algn="ctr">
              <a:lnSpc>
                <a:spcPct val="100000"/>
              </a:lnSpc>
              <a:spcBef>
                <a:spcPts val="0"/>
              </a:spcBef>
              <a:spcAft>
                <a:spcPts val="0"/>
              </a:spcAft>
              <a:buClr>
                <a:schemeClr val="lt1"/>
              </a:buClr>
              <a:buSzPts val="1800"/>
              <a:buNone/>
              <a:defRPr sz="1800" i="1">
                <a:solidFill>
                  <a:schemeClr val="lt1"/>
                </a:solidFill>
              </a:defRPr>
            </a:lvl2pPr>
            <a:lvl3pPr lvl="2" algn="ctr">
              <a:lnSpc>
                <a:spcPct val="100000"/>
              </a:lnSpc>
              <a:spcBef>
                <a:spcPts val="0"/>
              </a:spcBef>
              <a:spcAft>
                <a:spcPts val="0"/>
              </a:spcAft>
              <a:buClr>
                <a:schemeClr val="lt1"/>
              </a:buClr>
              <a:buSzPts val="1800"/>
              <a:buNone/>
              <a:defRPr sz="1800" i="1">
                <a:solidFill>
                  <a:schemeClr val="lt1"/>
                </a:solidFill>
              </a:defRPr>
            </a:lvl3pPr>
            <a:lvl4pPr lvl="3" algn="ctr">
              <a:lnSpc>
                <a:spcPct val="100000"/>
              </a:lnSpc>
              <a:spcBef>
                <a:spcPts val="0"/>
              </a:spcBef>
              <a:spcAft>
                <a:spcPts val="0"/>
              </a:spcAft>
              <a:buClr>
                <a:schemeClr val="lt1"/>
              </a:buClr>
              <a:buSzPts val="1800"/>
              <a:buNone/>
              <a:defRPr sz="1800" i="1">
                <a:solidFill>
                  <a:schemeClr val="lt1"/>
                </a:solidFill>
              </a:defRPr>
            </a:lvl4pPr>
            <a:lvl5pPr lvl="4" algn="ctr">
              <a:lnSpc>
                <a:spcPct val="100000"/>
              </a:lnSpc>
              <a:spcBef>
                <a:spcPts val="0"/>
              </a:spcBef>
              <a:spcAft>
                <a:spcPts val="0"/>
              </a:spcAft>
              <a:buClr>
                <a:schemeClr val="lt1"/>
              </a:buClr>
              <a:buSzPts val="1800"/>
              <a:buNone/>
              <a:defRPr sz="1800" i="1">
                <a:solidFill>
                  <a:schemeClr val="lt1"/>
                </a:solidFill>
              </a:defRPr>
            </a:lvl5pPr>
            <a:lvl6pPr lvl="5" algn="ctr">
              <a:lnSpc>
                <a:spcPct val="100000"/>
              </a:lnSpc>
              <a:spcBef>
                <a:spcPts val="0"/>
              </a:spcBef>
              <a:spcAft>
                <a:spcPts val="0"/>
              </a:spcAft>
              <a:buClr>
                <a:schemeClr val="lt1"/>
              </a:buClr>
              <a:buSzPts val="1800"/>
              <a:buNone/>
              <a:defRPr sz="1800" i="1">
                <a:solidFill>
                  <a:schemeClr val="lt1"/>
                </a:solidFill>
              </a:defRPr>
            </a:lvl6pPr>
            <a:lvl7pPr lvl="6" algn="ctr">
              <a:lnSpc>
                <a:spcPct val="100000"/>
              </a:lnSpc>
              <a:spcBef>
                <a:spcPts val="0"/>
              </a:spcBef>
              <a:spcAft>
                <a:spcPts val="0"/>
              </a:spcAft>
              <a:buClr>
                <a:schemeClr val="lt1"/>
              </a:buClr>
              <a:buSzPts val="1800"/>
              <a:buNone/>
              <a:defRPr sz="1800" i="1">
                <a:solidFill>
                  <a:schemeClr val="lt1"/>
                </a:solidFill>
              </a:defRPr>
            </a:lvl7pPr>
            <a:lvl8pPr lvl="7" algn="ctr">
              <a:lnSpc>
                <a:spcPct val="100000"/>
              </a:lnSpc>
              <a:spcBef>
                <a:spcPts val="0"/>
              </a:spcBef>
              <a:spcAft>
                <a:spcPts val="0"/>
              </a:spcAft>
              <a:buClr>
                <a:schemeClr val="lt1"/>
              </a:buClr>
              <a:buSzPts val="1800"/>
              <a:buNone/>
              <a:defRPr sz="1800" i="1">
                <a:solidFill>
                  <a:schemeClr val="lt1"/>
                </a:solidFill>
              </a:defRPr>
            </a:lvl8pPr>
            <a:lvl9pPr lvl="8" algn="ctr">
              <a:lnSpc>
                <a:spcPct val="100000"/>
              </a:lnSpc>
              <a:spcBef>
                <a:spcPts val="0"/>
              </a:spcBef>
              <a:spcAft>
                <a:spcPts val="0"/>
              </a:spcAft>
              <a:buClr>
                <a:schemeClr val="lt1"/>
              </a:buClr>
              <a:buSzPts val="1800"/>
              <a:buNone/>
              <a:defRPr sz="1800" i="1">
                <a:solidFill>
                  <a:schemeClr val="lt1"/>
                </a:solidFill>
              </a:defRPr>
            </a:lvl9pPr>
          </a:lstStyle>
          <a:p>
            <a:endParaRPr/>
          </a:p>
        </p:txBody>
      </p:sp>
      <p:pic>
        <p:nvPicPr>
          <p:cNvPr id="86" name="Google Shape;86;p19"/>
          <p:cNvPicPr preferRelativeResize="0"/>
          <p:nvPr/>
        </p:nvPicPr>
        <p:blipFill rotWithShape="1">
          <a:blip r:embed="rId3">
            <a:alphaModFix/>
          </a:blip>
          <a:srcRect/>
          <a:stretch/>
        </p:blipFill>
        <p:spPr>
          <a:xfrm>
            <a:off x="4192824" y="3176200"/>
            <a:ext cx="758349" cy="91825"/>
          </a:xfrm>
          <a:prstGeom prst="rect">
            <a:avLst/>
          </a:prstGeom>
          <a:noFill/>
          <a:ln>
            <a:noFill/>
          </a:ln>
        </p:spPr>
      </p:pic>
      <p:sp>
        <p:nvSpPr>
          <p:cNvPr id="87" name="Google Shape;87;p19"/>
          <p:cNvSpPr txBox="1"/>
          <p:nvPr/>
        </p:nvSpPr>
        <p:spPr>
          <a:xfrm>
            <a:off x="0" y="0"/>
            <a:ext cx="1544700" cy="3207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sp>
        <p:nvSpPr>
          <p:cNvPr id="88" name="Google Shape;88;p19"/>
          <p:cNvSpPr txBox="1"/>
          <p:nvPr/>
        </p:nvSpPr>
        <p:spPr>
          <a:xfrm>
            <a:off x="0" y="0"/>
            <a:ext cx="15447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sp>
        <p:nvSpPr>
          <p:cNvPr id="89" name="Google Shape;89;p19"/>
          <p:cNvSpPr txBox="1"/>
          <p:nvPr/>
        </p:nvSpPr>
        <p:spPr>
          <a:xfrm>
            <a:off x="20550" y="15150"/>
            <a:ext cx="1503600" cy="29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ull Size Picture">
  <p:cSld name="CUSTOM_6">
    <p:spTree>
      <p:nvGrpSpPr>
        <p:cNvPr id="1" name="Shape 90"/>
        <p:cNvGrpSpPr/>
        <p:nvPr/>
      </p:nvGrpSpPr>
      <p:grpSpPr>
        <a:xfrm>
          <a:off x="0" y="0"/>
          <a:ext cx="0" cy="0"/>
          <a:chOff x="0" y="0"/>
          <a:chExt cx="0" cy="0"/>
        </a:xfrm>
      </p:grpSpPr>
      <p:sp>
        <p:nvSpPr>
          <p:cNvPr id="91" name="Google Shape;91;p20"/>
          <p:cNvSpPr>
            <a:spLocks noGrp="1"/>
          </p:cNvSpPr>
          <p:nvPr>
            <p:ph type="pic" idx="2"/>
          </p:nvPr>
        </p:nvSpPr>
        <p:spPr>
          <a:xfrm>
            <a:off x="176025" y="19825"/>
            <a:ext cx="8967900" cy="5143500"/>
          </a:xfrm>
          <a:prstGeom prst="rect">
            <a:avLst/>
          </a:prstGeom>
          <a:noFill/>
          <a:ln>
            <a:noFill/>
          </a:ln>
        </p:spPr>
      </p:sp>
      <p:sp>
        <p:nvSpPr>
          <p:cNvPr id="92" name="Google Shape;92;p20"/>
          <p:cNvSpPr/>
          <p:nvPr/>
        </p:nvSpPr>
        <p:spPr>
          <a:xfrm>
            <a:off x="0" y="0"/>
            <a:ext cx="176100" cy="5143500"/>
          </a:xfrm>
          <a:prstGeom prst="rect">
            <a:avLst/>
          </a:prstGeom>
          <a:gradFill>
            <a:gsLst>
              <a:gs pos="0">
                <a:srgbClr val="49AC57"/>
              </a:gs>
              <a:gs pos="44000">
                <a:srgbClr val="2F7F4C"/>
              </a:gs>
              <a:gs pos="74000">
                <a:srgbClr val="226946"/>
              </a:gs>
              <a:gs pos="99000">
                <a:srgbClr val="155240"/>
              </a:gs>
              <a:gs pos="100000">
                <a:srgbClr val="49AC57"/>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93" name="Google Shape;93;p20"/>
          <p:cNvPicPr preferRelativeResize="0"/>
          <p:nvPr/>
        </p:nvPicPr>
        <p:blipFill rotWithShape="1">
          <a:blip r:embed="rId2">
            <a:alphaModFix/>
          </a:blip>
          <a:srcRect/>
          <a:stretch/>
        </p:blipFill>
        <p:spPr>
          <a:xfrm>
            <a:off x="8362150" y="4590888"/>
            <a:ext cx="612649" cy="40233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mp; Grey Footer">
  <p:cSld name="ONE_COLUMN_TEXT">
    <p:spTree>
      <p:nvGrpSpPr>
        <p:cNvPr id="1" name="Shape 94"/>
        <p:cNvGrpSpPr/>
        <p:nvPr/>
      </p:nvGrpSpPr>
      <p:grpSpPr>
        <a:xfrm>
          <a:off x="0" y="0"/>
          <a:ext cx="0" cy="0"/>
          <a:chOff x="0" y="0"/>
          <a:chExt cx="0" cy="0"/>
        </a:xfrm>
      </p:grpSpPr>
      <p:sp>
        <p:nvSpPr>
          <p:cNvPr id="95" name="Google Shape;95;p21"/>
          <p:cNvSpPr/>
          <p:nvPr/>
        </p:nvSpPr>
        <p:spPr>
          <a:xfrm>
            <a:off x="100" y="3344300"/>
            <a:ext cx="9144000" cy="1799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6" name="Google Shape;96;p21"/>
          <p:cNvSpPr txBox="1">
            <a:spLocks noGrp="1"/>
          </p:cNvSpPr>
          <p:nvPr>
            <p:ph type="title"/>
          </p:nvPr>
        </p:nvSpPr>
        <p:spPr>
          <a:xfrm>
            <a:off x="572050" y="609600"/>
            <a:ext cx="79998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sz="3600" b="0"/>
            </a:lvl1pPr>
            <a:lvl2pPr lvl="1" algn="l">
              <a:lnSpc>
                <a:spcPct val="100000"/>
              </a:lnSpc>
              <a:spcBef>
                <a:spcPts val="0"/>
              </a:spcBef>
              <a:spcAft>
                <a:spcPts val="0"/>
              </a:spcAft>
              <a:buSzPts val="3600"/>
              <a:buNone/>
              <a:defRPr b="0"/>
            </a:lvl2pPr>
            <a:lvl3pPr lvl="2" algn="l">
              <a:lnSpc>
                <a:spcPct val="100000"/>
              </a:lnSpc>
              <a:spcBef>
                <a:spcPts val="0"/>
              </a:spcBef>
              <a:spcAft>
                <a:spcPts val="0"/>
              </a:spcAft>
              <a:buSzPts val="3600"/>
              <a:buNone/>
              <a:defRPr b="0"/>
            </a:lvl3pPr>
            <a:lvl4pPr lvl="3" algn="l">
              <a:lnSpc>
                <a:spcPct val="100000"/>
              </a:lnSpc>
              <a:spcBef>
                <a:spcPts val="0"/>
              </a:spcBef>
              <a:spcAft>
                <a:spcPts val="0"/>
              </a:spcAft>
              <a:buSzPts val="3600"/>
              <a:buNone/>
              <a:defRPr b="0"/>
            </a:lvl4pPr>
            <a:lvl5pPr lvl="4" algn="l">
              <a:lnSpc>
                <a:spcPct val="100000"/>
              </a:lnSpc>
              <a:spcBef>
                <a:spcPts val="0"/>
              </a:spcBef>
              <a:spcAft>
                <a:spcPts val="0"/>
              </a:spcAft>
              <a:buSzPts val="3600"/>
              <a:buNone/>
              <a:defRPr b="0"/>
            </a:lvl5pPr>
            <a:lvl6pPr lvl="5" algn="l">
              <a:lnSpc>
                <a:spcPct val="100000"/>
              </a:lnSpc>
              <a:spcBef>
                <a:spcPts val="0"/>
              </a:spcBef>
              <a:spcAft>
                <a:spcPts val="0"/>
              </a:spcAft>
              <a:buSzPts val="3600"/>
              <a:buNone/>
              <a:defRPr b="0"/>
            </a:lvl6pPr>
            <a:lvl7pPr lvl="6" algn="l">
              <a:lnSpc>
                <a:spcPct val="100000"/>
              </a:lnSpc>
              <a:spcBef>
                <a:spcPts val="0"/>
              </a:spcBef>
              <a:spcAft>
                <a:spcPts val="0"/>
              </a:spcAft>
              <a:buSzPts val="3600"/>
              <a:buNone/>
              <a:defRPr b="0"/>
            </a:lvl7pPr>
            <a:lvl8pPr lvl="7" algn="l">
              <a:lnSpc>
                <a:spcPct val="100000"/>
              </a:lnSpc>
              <a:spcBef>
                <a:spcPts val="0"/>
              </a:spcBef>
              <a:spcAft>
                <a:spcPts val="0"/>
              </a:spcAft>
              <a:buSzPts val="3600"/>
              <a:buNone/>
              <a:defRPr b="0"/>
            </a:lvl8pPr>
            <a:lvl9pPr lvl="8" algn="l">
              <a:lnSpc>
                <a:spcPct val="100000"/>
              </a:lnSpc>
              <a:spcBef>
                <a:spcPts val="0"/>
              </a:spcBef>
              <a:spcAft>
                <a:spcPts val="0"/>
              </a:spcAft>
              <a:buSzPts val="3600"/>
              <a:buNone/>
              <a:defRPr b="0"/>
            </a:lvl9pPr>
          </a:lstStyle>
          <a:p>
            <a:endParaRPr/>
          </a:p>
        </p:txBody>
      </p:sp>
      <p:sp>
        <p:nvSpPr>
          <p:cNvPr id="97" name="Google Shape;97;p21"/>
          <p:cNvSpPr txBox="1"/>
          <p:nvPr/>
        </p:nvSpPr>
        <p:spPr>
          <a:xfrm>
            <a:off x="0" y="0"/>
            <a:ext cx="2215200" cy="3207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pic>
        <p:nvPicPr>
          <p:cNvPr id="98" name="Google Shape;98;p21"/>
          <p:cNvPicPr preferRelativeResize="0"/>
          <p:nvPr/>
        </p:nvPicPr>
        <p:blipFill rotWithShape="1">
          <a:blip r:embed="rId2">
            <a:alphaModFix/>
          </a:blip>
          <a:srcRect/>
          <a:stretch/>
        </p:blipFill>
        <p:spPr>
          <a:xfrm>
            <a:off x="8360150" y="4590425"/>
            <a:ext cx="616651" cy="4032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White Background" type="titleOnly">
  <p:cSld name="TITLE_ONLY">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572050" y="609600"/>
            <a:ext cx="7999800" cy="572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3600"/>
              <a:buNone/>
              <a:defRPr sz="3600" b="0"/>
            </a:lvl1pPr>
            <a:lvl2pPr lvl="1" algn="l">
              <a:lnSpc>
                <a:spcPct val="100000"/>
              </a:lnSpc>
              <a:spcBef>
                <a:spcPts val="0"/>
              </a:spcBef>
              <a:spcAft>
                <a:spcPts val="0"/>
              </a:spcAft>
              <a:buSzPts val="3600"/>
              <a:buNone/>
              <a:defRPr b="0"/>
            </a:lvl2pPr>
            <a:lvl3pPr lvl="2" algn="l">
              <a:lnSpc>
                <a:spcPct val="100000"/>
              </a:lnSpc>
              <a:spcBef>
                <a:spcPts val="0"/>
              </a:spcBef>
              <a:spcAft>
                <a:spcPts val="0"/>
              </a:spcAft>
              <a:buSzPts val="3600"/>
              <a:buNone/>
              <a:defRPr b="0"/>
            </a:lvl3pPr>
            <a:lvl4pPr lvl="3" algn="l">
              <a:lnSpc>
                <a:spcPct val="100000"/>
              </a:lnSpc>
              <a:spcBef>
                <a:spcPts val="0"/>
              </a:spcBef>
              <a:spcAft>
                <a:spcPts val="0"/>
              </a:spcAft>
              <a:buSzPts val="3600"/>
              <a:buNone/>
              <a:defRPr b="0"/>
            </a:lvl4pPr>
            <a:lvl5pPr lvl="4" algn="l">
              <a:lnSpc>
                <a:spcPct val="100000"/>
              </a:lnSpc>
              <a:spcBef>
                <a:spcPts val="0"/>
              </a:spcBef>
              <a:spcAft>
                <a:spcPts val="0"/>
              </a:spcAft>
              <a:buSzPts val="3600"/>
              <a:buNone/>
              <a:defRPr b="0"/>
            </a:lvl5pPr>
            <a:lvl6pPr lvl="5" algn="l">
              <a:lnSpc>
                <a:spcPct val="100000"/>
              </a:lnSpc>
              <a:spcBef>
                <a:spcPts val="0"/>
              </a:spcBef>
              <a:spcAft>
                <a:spcPts val="0"/>
              </a:spcAft>
              <a:buSzPts val="3600"/>
              <a:buNone/>
              <a:defRPr b="0"/>
            </a:lvl6pPr>
            <a:lvl7pPr lvl="6" algn="l">
              <a:lnSpc>
                <a:spcPct val="100000"/>
              </a:lnSpc>
              <a:spcBef>
                <a:spcPts val="0"/>
              </a:spcBef>
              <a:spcAft>
                <a:spcPts val="0"/>
              </a:spcAft>
              <a:buSzPts val="3600"/>
              <a:buNone/>
              <a:defRPr b="0"/>
            </a:lvl7pPr>
            <a:lvl8pPr lvl="7" algn="l">
              <a:lnSpc>
                <a:spcPct val="100000"/>
              </a:lnSpc>
              <a:spcBef>
                <a:spcPts val="0"/>
              </a:spcBef>
              <a:spcAft>
                <a:spcPts val="0"/>
              </a:spcAft>
              <a:buSzPts val="3600"/>
              <a:buNone/>
              <a:defRPr b="0"/>
            </a:lvl8pPr>
            <a:lvl9pPr lvl="8" algn="l">
              <a:lnSpc>
                <a:spcPct val="100000"/>
              </a:lnSpc>
              <a:spcBef>
                <a:spcPts val="0"/>
              </a:spcBef>
              <a:spcAft>
                <a:spcPts val="0"/>
              </a:spcAft>
              <a:buSzPts val="3600"/>
              <a:buNone/>
              <a:defRPr b="0"/>
            </a:lvl9pPr>
          </a:lstStyle>
          <a:p>
            <a:endParaRPr/>
          </a:p>
        </p:txBody>
      </p:sp>
      <p:sp>
        <p:nvSpPr>
          <p:cNvPr id="101" name="Google Shape;101;p22"/>
          <p:cNvSpPr txBox="1"/>
          <p:nvPr/>
        </p:nvSpPr>
        <p:spPr>
          <a:xfrm>
            <a:off x="0" y="0"/>
            <a:ext cx="2215200" cy="3207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pic>
        <p:nvPicPr>
          <p:cNvPr id="102" name="Google Shape;102;p22"/>
          <p:cNvPicPr preferRelativeResize="0"/>
          <p:nvPr/>
        </p:nvPicPr>
        <p:blipFill rotWithShape="1">
          <a:blip r:embed="rId2">
            <a:alphaModFix/>
          </a:blip>
          <a:srcRect/>
          <a:stretch/>
        </p:blipFill>
        <p:spPr>
          <a:xfrm>
            <a:off x="8360150" y="4590425"/>
            <a:ext cx="616651" cy="4032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White (1/2) &amp; Grey (1/2)">
  <p:cSld name="MAIN_POINT">
    <p:spTree>
      <p:nvGrpSpPr>
        <p:cNvPr id="1" name="Shape 103"/>
        <p:cNvGrpSpPr/>
        <p:nvPr/>
      </p:nvGrpSpPr>
      <p:grpSpPr>
        <a:xfrm>
          <a:off x="0" y="0"/>
          <a:ext cx="0" cy="0"/>
          <a:chOff x="0" y="0"/>
          <a:chExt cx="0" cy="0"/>
        </a:xfrm>
      </p:grpSpPr>
      <p:sp>
        <p:nvSpPr>
          <p:cNvPr id="104" name="Google Shape;10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
        <p:nvSpPr>
          <p:cNvPr id="105" name="Google Shape;105;p23"/>
          <p:cNvSpPr/>
          <p:nvPr/>
        </p:nvSpPr>
        <p:spPr>
          <a:xfrm>
            <a:off x="4516325" y="0"/>
            <a:ext cx="4627800" cy="51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6" name="Google Shape;106;p23"/>
          <p:cNvSpPr txBox="1"/>
          <p:nvPr/>
        </p:nvSpPr>
        <p:spPr>
          <a:xfrm>
            <a:off x="0" y="0"/>
            <a:ext cx="22152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pic>
        <p:nvPicPr>
          <p:cNvPr id="107" name="Google Shape;107;p23"/>
          <p:cNvPicPr preferRelativeResize="0"/>
          <p:nvPr/>
        </p:nvPicPr>
        <p:blipFill rotWithShape="1">
          <a:blip r:embed="rId2">
            <a:alphaModFix/>
          </a:blip>
          <a:srcRect/>
          <a:stretch/>
        </p:blipFill>
        <p:spPr>
          <a:xfrm>
            <a:off x="8360150" y="4590425"/>
            <a:ext cx="616651" cy="4032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3) &amp; Grey (2/3) ">
  <p:cSld name="SECTION_TITLE_AND_DESCRIPTION">
    <p:bg>
      <p:bgPr>
        <a:solidFill>
          <a:schemeClr val="lt2"/>
        </a:solidFill>
        <a:effectLst/>
      </p:bgPr>
    </p:bg>
    <p:spTree>
      <p:nvGrpSpPr>
        <p:cNvPr id="1" name="Shape 108"/>
        <p:cNvGrpSpPr/>
        <p:nvPr/>
      </p:nvGrpSpPr>
      <p:grpSpPr>
        <a:xfrm>
          <a:off x="0" y="0"/>
          <a:ext cx="0" cy="0"/>
          <a:chOff x="0" y="0"/>
          <a:chExt cx="0" cy="0"/>
        </a:xfrm>
      </p:grpSpPr>
      <p:sp>
        <p:nvSpPr>
          <p:cNvPr id="109" name="Google Shape;109;p24"/>
          <p:cNvSpPr/>
          <p:nvPr/>
        </p:nvSpPr>
        <p:spPr>
          <a:xfrm>
            <a:off x="0" y="-125"/>
            <a:ext cx="37131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0" name="Google Shape;110;p24"/>
          <p:cNvSpPr txBox="1"/>
          <p:nvPr/>
        </p:nvSpPr>
        <p:spPr>
          <a:xfrm>
            <a:off x="0" y="0"/>
            <a:ext cx="22152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pic>
        <p:nvPicPr>
          <p:cNvPr id="111" name="Google Shape;111;p24"/>
          <p:cNvPicPr preferRelativeResize="0"/>
          <p:nvPr/>
        </p:nvPicPr>
        <p:blipFill rotWithShape="1">
          <a:blip r:embed="rId2">
            <a:alphaModFix/>
          </a:blip>
          <a:srcRect/>
          <a:stretch/>
        </p:blipFill>
        <p:spPr>
          <a:xfrm>
            <a:off x="8360150" y="4590425"/>
            <a:ext cx="616651" cy="4032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ight green extended footer">
  <p:cSld name="CAPTION_ONLY">
    <p:spTree>
      <p:nvGrpSpPr>
        <p:cNvPr id="1" name="Shape 112"/>
        <p:cNvGrpSpPr/>
        <p:nvPr/>
      </p:nvGrpSpPr>
      <p:grpSpPr>
        <a:xfrm>
          <a:off x="0" y="0"/>
          <a:ext cx="0" cy="0"/>
          <a:chOff x="0" y="0"/>
          <a:chExt cx="0" cy="0"/>
        </a:xfrm>
      </p:grpSpPr>
      <p:sp>
        <p:nvSpPr>
          <p:cNvPr id="113" name="Google Shape;113;p25"/>
          <p:cNvSpPr/>
          <p:nvPr/>
        </p:nvSpPr>
        <p:spPr>
          <a:xfrm>
            <a:off x="0" y="2068175"/>
            <a:ext cx="9144000" cy="3075300"/>
          </a:xfrm>
          <a:prstGeom prst="rect">
            <a:avLst/>
          </a:prstGeom>
          <a:solidFill>
            <a:srgbClr val="C8E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4" name="Google Shape;114;p25"/>
          <p:cNvSpPr txBox="1">
            <a:spLocks noGrp="1"/>
          </p:cNvSpPr>
          <p:nvPr>
            <p:ph type="title"/>
          </p:nvPr>
        </p:nvSpPr>
        <p:spPr>
          <a:xfrm>
            <a:off x="572050" y="609600"/>
            <a:ext cx="7999800" cy="572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3600"/>
              <a:buNone/>
              <a:defRPr sz="3600" b="0"/>
            </a:lvl1pPr>
            <a:lvl2pPr lvl="1" algn="l">
              <a:lnSpc>
                <a:spcPct val="100000"/>
              </a:lnSpc>
              <a:spcBef>
                <a:spcPts val="0"/>
              </a:spcBef>
              <a:spcAft>
                <a:spcPts val="0"/>
              </a:spcAft>
              <a:buSzPts val="3600"/>
              <a:buNone/>
              <a:defRPr b="0"/>
            </a:lvl2pPr>
            <a:lvl3pPr lvl="2" algn="l">
              <a:lnSpc>
                <a:spcPct val="100000"/>
              </a:lnSpc>
              <a:spcBef>
                <a:spcPts val="0"/>
              </a:spcBef>
              <a:spcAft>
                <a:spcPts val="0"/>
              </a:spcAft>
              <a:buSzPts val="3600"/>
              <a:buNone/>
              <a:defRPr b="0"/>
            </a:lvl3pPr>
            <a:lvl4pPr lvl="3" algn="l">
              <a:lnSpc>
                <a:spcPct val="100000"/>
              </a:lnSpc>
              <a:spcBef>
                <a:spcPts val="0"/>
              </a:spcBef>
              <a:spcAft>
                <a:spcPts val="0"/>
              </a:spcAft>
              <a:buSzPts val="3600"/>
              <a:buNone/>
              <a:defRPr b="0"/>
            </a:lvl4pPr>
            <a:lvl5pPr lvl="4" algn="l">
              <a:lnSpc>
                <a:spcPct val="100000"/>
              </a:lnSpc>
              <a:spcBef>
                <a:spcPts val="0"/>
              </a:spcBef>
              <a:spcAft>
                <a:spcPts val="0"/>
              </a:spcAft>
              <a:buSzPts val="3600"/>
              <a:buNone/>
              <a:defRPr b="0"/>
            </a:lvl5pPr>
            <a:lvl6pPr lvl="5" algn="l">
              <a:lnSpc>
                <a:spcPct val="100000"/>
              </a:lnSpc>
              <a:spcBef>
                <a:spcPts val="0"/>
              </a:spcBef>
              <a:spcAft>
                <a:spcPts val="0"/>
              </a:spcAft>
              <a:buSzPts val="3600"/>
              <a:buNone/>
              <a:defRPr b="0"/>
            </a:lvl6pPr>
            <a:lvl7pPr lvl="6" algn="l">
              <a:lnSpc>
                <a:spcPct val="100000"/>
              </a:lnSpc>
              <a:spcBef>
                <a:spcPts val="0"/>
              </a:spcBef>
              <a:spcAft>
                <a:spcPts val="0"/>
              </a:spcAft>
              <a:buSzPts val="3600"/>
              <a:buNone/>
              <a:defRPr b="0"/>
            </a:lvl7pPr>
            <a:lvl8pPr lvl="7" algn="l">
              <a:lnSpc>
                <a:spcPct val="100000"/>
              </a:lnSpc>
              <a:spcBef>
                <a:spcPts val="0"/>
              </a:spcBef>
              <a:spcAft>
                <a:spcPts val="0"/>
              </a:spcAft>
              <a:buSzPts val="3600"/>
              <a:buNone/>
              <a:defRPr b="0"/>
            </a:lvl8pPr>
            <a:lvl9pPr lvl="8" algn="l">
              <a:lnSpc>
                <a:spcPct val="100000"/>
              </a:lnSpc>
              <a:spcBef>
                <a:spcPts val="0"/>
              </a:spcBef>
              <a:spcAft>
                <a:spcPts val="0"/>
              </a:spcAft>
              <a:buSzPts val="3600"/>
              <a:buNone/>
              <a:defRPr b="0"/>
            </a:lvl9pPr>
          </a:lstStyle>
          <a:p>
            <a:endParaRPr/>
          </a:p>
        </p:txBody>
      </p:sp>
      <p:sp>
        <p:nvSpPr>
          <p:cNvPr id="115" name="Google Shape;115;p25"/>
          <p:cNvSpPr txBox="1"/>
          <p:nvPr/>
        </p:nvSpPr>
        <p:spPr>
          <a:xfrm>
            <a:off x="0" y="0"/>
            <a:ext cx="22152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pic>
        <p:nvPicPr>
          <p:cNvPr id="116" name="Google Shape;116;p25"/>
          <p:cNvPicPr preferRelativeResize="0"/>
          <p:nvPr/>
        </p:nvPicPr>
        <p:blipFill rotWithShape="1">
          <a:blip r:embed="rId2">
            <a:alphaModFix/>
          </a:blip>
          <a:srcRect/>
          <a:stretch/>
        </p:blipFill>
        <p:spPr>
          <a:xfrm>
            <a:off x="8360150" y="4590425"/>
            <a:ext cx="616651" cy="403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ight Grey">
  <p:cSld name="CUSTOM_1">
    <p:bg>
      <p:bgPr>
        <a:solidFill>
          <a:schemeClr val="lt2"/>
        </a:solidFill>
        <a:effectLst/>
      </p:bgPr>
    </p:bg>
    <p:spTree>
      <p:nvGrpSpPr>
        <p:cNvPr id="1" name="Shape 117"/>
        <p:cNvGrpSpPr/>
        <p:nvPr/>
      </p:nvGrpSpPr>
      <p:grpSpPr>
        <a:xfrm>
          <a:off x="0" y="0"/>
          <a:ext cx="0" cy="0"/>
          <a:chOff x="0" y="0"/>
          <a:chExt cx="0" cy="0"/>
        </a:xfrm>
      </p:grpSpPr>
      <p:pic>
        <p:nvPicPr>
          <p:cNvPr id="118" name="Google Shape;118;p26"/>
          <p:cNvPicPr preferRelativeResize="0"/>
          <p:nvPr/>
        </p:nvPicPr>
        <p:blipFill rotWithShape="1">
          <a:blip r:embed="rId2">
            <a:alphaModFix/>
          </a:blip>
          <a:srcRect/>
          <a:stretch/>
        </p:blipFill>
        <p:spPr>
          <a:xfrm>
            <a:off x="8360150" y="4590425"/>
            <a:ext cx="616651" cy="4032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3) &amp; Grey (2/3)">
  <p:cSld name="BIG_NUMBER">
    <p:bg>
      <p:bgPr>
        <a:solidFill>
          <a:schemeClr val="lt1"/>
        </a:solidFill>
        <a:effectLst/>
      </p:bgPr>
    </p:bg>
    <p:spTree>
      <p:nvGrpSpPr>
        <p:cNvPr id="1" name="Shape 119"/>
        <p:cNvGrpSpPr/>
        <p:nvPr/>
      </p:nvGrpSpPr>
      <p:grpSpPr>
        <a:xfrm>
          <a:off x="0" y="0"/>
          <a:ext cx="0" cy="0"/>
          <a:chOff x="0" y="0"/>
          <a:chExt cx="0" cy="0"/>
        </a:xfrm>
      </p:grpSpPr>
      <p:sp>
        <p:nvSpPr>
          <p:cNvPr id="120" name="Google Shape;120;p27"/>
          <p:cNvSpPr/>
          <p:nvPr/>
        </p:nvSpPr>
        <p:spPr>
          <a:xfrm>
            <a:off x="-8800" y="1451600"/>
            <a:ext cx="9144000" cy="36918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27"/>
          <p:cNvSpPr txBox="1"/>
          <p:nvPr/>
        </p:nvSpPr>
        <p:spPr>
          <a:xfrm>
            <a:off x="0" y="0"/>
            <a:ext cx="22152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pic>
        <p:nvPicPr>
          <p:cNvPr id="122" name="Google Shape;122;p27"/>
          <p:cNvPicPr preferRelativeResize="0"/>
          <p:nvPr/>
        </p:nvPicPr>
        <p:blipFill rotWithShape="1">
          <a:blip r:embed="rId2">
            <a:alphaModFix/>
          </a:blip>
          <a:srcRect/>
          <a:stretch/>
        </p:blipFill>
        <p:spPr>
          <a:xfrm>
            <a:off x="8360150" y="4590425"/>
            <a:ext cx="616651" cy="403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p:cSld name="CUSTOM_2">
    <p:bg>
      <p:bgPr>
        <a:solidFill>
          <a:schemeClr val="accent4"/>
        </a:solidFill>
        <a:effectLst/>
      </p:bgPr>
    </p:bg>
    <p:spTree>
      <p:nvGrpSpPr>
        <p:cNvPr id="1" name="Shape 123"/>
        <p:cNvGrpSpPr/>
        <p:nvPr/>
      </p:nvGrpSpPr>
      <p:grpSpPr>
        <a:xfrm>
          <a:off x="0" y="0"/>
          <a:ext cx="0" cy="0"/>
          <a:chOff x="0" y="0"/>
          <a:chExt cx="0" cy="0"/>
        </a:xfrm>
      </p:grpSpPr>
      <p:pic>
        <p:nvPicPr>
          <p:cNvPr id="124" name="Google Shape;124;p28"/>
          <p:cNvPicPr preferRelativeResize="0"/>
          <p:nvPr/>
        </p:nvPicPr>
        <p:blipFill rotWithShape="1">
          <a:blip r:embed="rId2">
            <a:alphaModFix/>
          </a:blip>
          <a:srcRect/>
          <a:stretch/>
        </p:blipFill>
        <p:spPr>
          <a:xfrm>
            <a:off x="8362150" y="4590888"/>
            <a:ext cx="612649" cy="40233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Tex &amp; Picture Left">
  <p:cSld name="CUSTOM_4">
    <p:bg>
      <p:bgPr>
        <a:gradFill>
          <a:gsLst>
            <a:gs pos="0">
              <a:srgbClr val="155240"/>
            </a:gs>
            <a:gs pos="23000">
              <a:srgbClr val="155240"/>
            </a:gs>
            <a:gs pos="42000">
              <a:srgbClr val="155240"/>
            </a:gs>
            <a:gs pos="99000">
              <a:srgbClr val="2F7F4C"/>
            </a:gs>
            <a:gs pos="100000">
              <a:srgbClr val="49AC57"/>
            </a:gs>
          </a:gsLst>
          <a:lin ang="5400700" scaled="0"/>
        </a:gradFill>
        <a:effectLst/>
      </p:bgPr>
    </p:bg>
    <p:spTree>
      <p:nvGrpSpPr>
        <p:cNvPr id="1" name="Shape 125"/>
        <p:cNvGrpSpPr/>
        <p:nvPr/>
      </p:nvGrpSpPr>
      <p:grpSpPr>
        <a:xfrm>
          <a:off x="0" y="0"/>
          <a:ext cx="0" cy="0"/>
          <a:chOff x="0" y="0"/>
          <a:chExt cx="0" cy="0"/>
        </a:xfrm>
      </p:grpSpPr>
      <p:sp>
        <p:nvSpPr>
          <p:cNvPr id="126" name="Google Shape;126;p29"/>
          <p:cNvSpPr>
            <a:spLocks noGrp="1"/>
          </p:cNvSpPr>
          <p:nvPr>
            <p:ph type="pic" idx="2"/>
          </p:nvPr>
        </p:nvSpPr>
        <p:spPr>
          <a:xfrm>
            <a:off x="0" y="0"/>
            <a:ext cx="4582500" cy="5183100"/>
          </a:xfrm>
          <a:prstGeom prst="rect">
            <a:avLst/>
          </a:prstGeom>
          <a:noFill/>
          <a:ln>
            <a:noFill/>
          </a:ln>
        </p:spPr>
      </p:sp>
      <p:sp>
        <p:nvSpPr>
          <p:cNvPr id="127" name="Google Shape;127;p29"/>
          <p:cNvSpPr txBox="1">
            <a:spLocks noGrp="1"/>
          </p:cNvSpPr>
          <p:nvPr>
            <p:ph type="title"/>
          </p:nvPr>
        </p:nvSpPr>
        <p:spPr>
          <a:xfrm>
            <a:off x="5377225" y="770625"/>
            <a:ext cx="31947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accent6"/>
              </a:buClr>
              <a:buSzPts val="3200"/>
              <a:buNone/>
              <a:defRPr sz="3200" b="0">
                <a:solidFill>
                  <a:schemeClr val="accent6"/>
                </a:solidFill>
              </a:defRPr>
            </a:lvl1pPr>
            <a:lvl2pPr lvl="1" algn="l">
              <a:lnSpc>
                <a:spcPct val="100000"/>
              </a:lnSpc>
              <a:spcBef>
                <a:spcPts val="0"/>
              </a:spcBef>
              <a:spcAft>
                <a:spcPts val="0"/>
              </a:spcAft>
              <a:buClr>
                <a:schemeClr val="accent6"/>
              </a:buClr>
              <a:buSzPts val="3600"/>
              <a:buNone/>
              <a:defRPr b="0">
                <a:solidFill>
                  <a:schemeClr val="accent6"/>
                </a:solidFill>
              </a:defRPr>
            </a:lvl2pPr>
            <a:lvl3pPr lvl="2" algn="l">
              <a:lnSpc>
                <a:spcPct val="100000"/>
              </a:lnSpc>
              <a:spcBef>
                <a:spcPts val="0"/>
              </a:spcBef>
              <a:spcAft>
                <a:spcPts val="0"/>
              </a:spcAft>
              <a:buClr>
                <a:schemeClr val="accent6"/>
              </a:buClr>
              <a:buSzPts val="3600"/>
              <a:buNone/>
              <a:defRPr b="0">
                <a:solidFill>
                  <a:schemeClr val="accent6"/>
                </a:solidFill>
              </a:defRPr>
            </a:lvl3pPr>
            <a:lvl4pPr lvl="3" algn="l">
              <a:lnSpc>
                <a:spcPct val="100000"/>
              </a:lnSpc>
              <a:spcBef>
                <a:spcPts val="0"/>
              </a:spcBef>
              <a:spcAft>
                <a:spcPts val="0"/>
              </a:spcAft>
              <a:buClr>
                <a:schemeClr val="accent6"/>
              </a:buClr>
              <a:buSzPts val="3600"/>
              <a:buNone/>
              <a:defRPr b="0">
                <a:solidFill>
                  <a:schemeClr val="accent6"/>
                </a:solidFill>
              </a:defRPr>
            </a:lvl4pPr>
            <a:lvl5pPr lvl="4" algn="l">
              <a:lnSpc>
                <a:spcPct val="100000"/>
              </a:lnSpc>
              <a:spcBef>
                <a:spcPts val="0"/>
              </a:spcBef>
              <a:spcAft>
                <a:spcPts val="0"/>
              </a:spcAft>
              <a:buClr>
                <a:schemeClr val="accent6"/>
              </a:buClr>
              <a:buSzPts val="3600"/>
              <a:buNone/>
              <a:defRPr b="0">
                <a:solidFill>
                  <a:schemeClr val="accent6"/>
                </a:solidFill>
              </a:defRPr>
            </a:lvl5pPr>
            <a:lvl6pPr lvl="5" algn="l">
              <a:lnSpc>
                <a:spcPct val="100000"/>
              </a:lnSpc>
              <a:spcBef>
                <a:spcPts val="0"/>
              </a:spcBef>
              <a:spcAft>
                <a:spcPts val="0"/>
              </a:spcAft>
              <a:buClr>
                <a:schemeClr val="accent6"/>
              </a:buClr>
              <a:buSzPts val="3600"/>
              <a:buNone/>
              <a:defRPr b="0">
                <a:solidFill>
                  <a:schemeClr val="accent6"/>
                </a:solidFill>
              </a:defRPr>
            </a:lvl6pPr>
            <a:lvl7pPr lvl="6" algn="l">
              <a:lnSpc>
                <a:spcPct val="100000"/>
              </a:lnSpc>
              <a:spcBef>
                <a:spcPts val="0"/>
              </a:spcBef>
              <a:spcAft>
                <a:spcPts val="0"/>
              </a:spcAft>
              <a:buClr>
                <a:schemeClr val="accent6"/>
              </a:buClr>
              <a:buSzPts val="3600"/>
              <a:buNone/>
              <a:defRPr b="0">
                <a:solidFill>
                  <a:schemeClr val="accent6"/>
                </a:solidFill>
              </a:defRPr>
            </a:lvl7pPr>
            <a:lvl8pPr lvl="7" algn="l">
              <a:lnSpc>
                <a:spcPct val="100000"/>
              </a:lnSpc>
              <a:spcBef>
                <a:spcPts val="0"/>
              </a:spcBef>
              <a:spcAft>
                <a:spcPts val="0"/>
              </a:spcAft>
              <a:buClr>
                <a:schemeClr val="accent6"/>
              </a:buClr>
              <a:buSzPts val="3600"/>
              <a:buNone/>
              <a:defRPr b="0">
                <a:solidFill>
                  <a:schemeClr val="accent6"/>
                </a:solidFill>
              </a:defRPr>
            </a:lvl8pPr>
            <a:lvl9pPr lvl="8" algn="l">
              <a:lnSpc>
                <a:spcPct val="100000"/>
              </a:lnSpc>
              <a:spcBef>
                <a:spcPts val="0"/>
              </a:spcBef>
              <a:spcAft>
                <a:spcPts val="0"/>
              </a:spcAft>
              <a:buClr>
                <a:schemeClr val="accent6"/>
              </a:buClr>
              <a:buSzPts val="3600"/>
              <a:buNone/>
              <a:defRPr b="0">
                <a:solidFill>
                  <a:schemeClr val="accent6"/>
                </a:solidFill>
              </a:defRPr>
            </a:lvl9pPr>
          </a:lstStyle>
          <a:p>
            <a:endParaRPr/>
          </a:p>
        </p:txBody>
      </p:sp>
      <p:sp>
        <p:nvSpPr>
          <p:cNvPr id="128" name="Google Shape;128;p29"/>
          <p:cNvSpPr txBox="1">
            <a:spLocks noGrp="1"/>
          </p:cNvSpPr>
          <p:nvPr>
            <p:ph type="body" idx="1"/>
          </p:nvPr>
        </p:nvSpPr>
        <p:spPr>
          <a:xfrm>
            <a:off x="5377225" y="1723075"/>
            <a:ext cx="3194700" cy="29457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42900" algn="l">
              <a:lnSpc>
                <a:spcPct val="115000"/>
              </a:lnSpc>
              <a:spcBef>
                <a:spcPts val="0"/>
              </a:spcBef>
              <a:spcAft>
                <a:spcPts val="0"/>
              </a:spcAft>
              <a:buClr>
                <a:schemeClr val="lt1"/>
              </a:buClr>
              <a:buSzPts val="1800"/>
              <a:buChar char="○"/>
              <a:defRPr sz="1800">
                <a:solidFill>
                  <a:schemeClr val="lt1"/>
                </a:solidFill>
              </a:defRPr>
            </a:lvl2pPr>
            <a:lvl3pPr marL="1371600" lvl="2" indent="-342900" algn="l">
              <a:lnSpc>
                <a:spcPct val="115000"/>
              </a:lnSpc>
              <a:spcBef>
                <a:spcPts val="0"/>
              </a:spcBef>
              <a:spcAft>
                <a:spcPts val="0"/>
              </a:spcAft>
              <a:buClr>
                <a:schemeClr val="lt1"/>
              </a:buClr>
              <a:buSzPts val="1800"/>
              <a:buChar char="■"/>
              <a:defRPr sz="1800">
                <a:solidFill>
                  <a:schemeClr val="lt1"/>
                </a:solidFill>
              </a:defRPr>
            </a:lvl3pPr>
            <a:lvl4pPr marL="1828800" lvl="3" indent="-342900" algn="l">
              <a:lnSpc>
                <a:spcPct val="115000"/>
              </a:lnSpc>
              <a:spcBef>
                <a:spcPts val="0"/>
              </a:spcBef>
              <a:spcAft>
                <a:spcPts val="0"/>
              </a:spcAft>
              <a:buClr>
                <a:schemeClr val="lt1"/>
              </a:buClr>
              <a:buSzPts val="1800"/>
              <a:buChar char="●"/>
              <a:defRPr sz="1800">
                <a:solidFill>
                  <a:schemeClr val="lt1"/>
                </a:solidFill>
              </a:defRPr>
            </a:lvl4pPr>
            <a:lvl5pPr marL="2286000" lvl="4" indent="-342900" algn="l">
              <a:lnSpc>
                <a:spcPct val="115000"/>
              </a:lnSpc>
              <a:spcBef>
                <a:spcPts val="0"/>
              </a:spcBef>
              <a:spcAft>
                <a:spcPts val="0"/>
              </a:spcAft>
              <a:buClr>
                <a:schemeClr val="lt1"/>
              </a:buClr>
              <a:buSzPts val="1800"/>
              <a:buChar char="○"/>
              <a:defRPr sz="1800">
                <a:solidFill>
                  <a:schemeClr val="lt1"/>
                </a:solidFill>
              </a:defRPr>
            </a:lvl5pPr>
            <a:lvl6pPr marL="2743200" lvl="5" indent="-342900" algn="l">
              <a:lnSpc>
                <a:spcPct val="115000"/>
              </a:lnSpc>
              <a:spcBef>
                <a:spcPts val="0"/>
              </a:spcBef>
              <a:spcAft>
                <a:spcPts val="0"/>
              </a:spcAft>
              <a:buClr>
                <a:schemeClr val="lt1"/>
              </a:buClr>
              <a:buSzPts val="1800"/>
              <a:buChar char="■"/>
              <a:defRPr sz="1800">
                <a:solidFill>
                  <a:schemeClr val="lt1"/>
                </a:solidFill>
              </a:defRPr>
            </a:lvl6pPr>
            <a:lvl7pPr marL="3200400" lvl="6" indent="-342900" algn="l">
              <a:lnSpc>
                <a:spcPct val="115000"/>
              </a:lnSpc>
              <a:spcBef>
                <a:spcPts val="0"/>
              </a:spcBef>
              <a:spcAft>
                <a:spcPts val="0"/>
              </a:spcAft>
              <a:buClr>
                <a:schemeClr val="lt1"/>
              </a:buClr>
              <a:buSzPts val="1800"/>
              <a:buChar char="●"/>
              <a:defRPr sz="1800">
                <a:solidFill>
                  <a:schemeClr val="lt1"/>
                </a:solidFill>
              </a:defRPr>
            </a:lvl7pPr>
            <a:lvl8pPr marL="3657600" lvl="7" indent="-342900" algn="l">
              <a:lnSpc>
                <a:spcPct val="115000"/>
              </a:lnSpc>
              <a:spcBef>
                <a:spcPts val="0"/>
              </a:spcBef>
              <a:spcAft>
                <a:spcPts val="0"/>
              </a:spcAft>
              <a:buClr>
                <a:schemeClr val="lt1"/>
              </a:buClr>
              <a:buSzPts val="1800"/>
              <a:buChar char="○"/>
              <a:defRPr sz="1800">
                <a:solidFill>
                  <a:schemeClr val="lt1"/>
                </a:solidFill>
              </a:defRPr>
            </a:lvl8pPr>
            <a:lvl9pPr marL="4114800" lvl="8" indent="-342900" algn="l">
              <a:lnSpc>
                <a:spcPct val="115000"/>
              </a:lnSpc>
              <a:spcBef>
                <a:spcPts val="0"/>
              </a:spcBef>
              <a:spcAft>
                <a:spcPts val="0"/>
              </a:spcAft>
              <a:buClr>
                <a:schemeClr val="lt1"/>
              </a:buClr>
              <a:buSzPts val="1800"/>
              <a:buChar char="■"/>
              <a:defRPr sz="1800">
                <a:solidFill>
                  <a:schemeClr val="lt1"/>
                </a:solidFill>
              </a:defRPr>
            </a:lvl9pPr>
          </a:lstStyle>
          <a:p>
            <a:endParaRPr/>
          </a:p>
        </p:txBody>
      </p:sp>
      <p:pic>
        <p:nvPicPr>
          <p:cNvPr id="129" name="Google Shape;129;p29"/>
          <p:cNvPicPr preferRelativeResize="0"/>
          <p:nvPr/>
        </p:nvPicPr>
        <p:blipFill rotWithShape="1">
          <a:blip r:embed="rId2">
            <a:alphaModFix/>
          </a:blip>
          <a:srcRect/>
          <a:stretch/>
        </p:blipFill>
        <p:spPr>
          <a:xfrm>
            <a:off x="8362150" y="4590888"/>
            <a:ext cx="612649" cy="40233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Tex &amp; Picture Collage">
  <p:cSld name="CUSTOM_5">
    <p:spTree>
      <p:nvGrpSpPr>
        <p:cNvPr id="1" name="Shape 130"/>
        <p:cNvGrpSpPr/>
        <p:nvPr/>
      </p:nvGrpSpPr>
      <p:grpSpPr>
        <a:xfrm>
          <a:off x="0" y="0"/>
          <a:ext cx="0" cy="0"/>
          <a:chOff x="0" y="0"/>
          <a:chExt cx="0" cy="0"/>
        </a:xfrm>
      </p:grpSpPr>
      <p:sp>
        <p:nvSpPr>
          <p:cNvPr id="131" name="Google Shape;131;p30"/>
          <p:cNvSpPr txBox="1"/>
          <p:nvPr/>
        </p:nvSpPr>
        <p:spPr>
          <a:xfrm>
            <a:off x="0" y="0"/>
            <a:ext cx="2215200" cy="3207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endParaRPr sz="880" b="1" i="0" u="none" strike="noStrike" cap="none" dirty="0">
              <a:solidFill>
                <a:srgbClr val="FFFFFF"/>
              </a:solidFill>
              <a:latin typeface="Arial"/>
              <a:ea typeface="Arial"/>
              <a:cs typeface="Arial"/>
              <a:sym typeface="Arial"/>
            </a:endParaRPr>
          </a:p>
        </p:txBody>
      </p:sp>
      <p:sp>
        <p:nvSpPr>
          <p:cNvPr id="132" name="Google Shape;132;p30"/>
          <p:cNvSpPr>
            <a:spLocks noGrp="1"/>
          </p:cNvSpPr>
          <p:nvPr>
            <p:ph type="pic" idx="2"/>
          </p:nvPr>
        </p:nvSpPr>
        <p:spPr>
          <a:xfrm>
            <a:off x="4469700" y="0"/>
            <a:ext cx="4674300" cy="2508300"/>
          </a:xfrm>
          <a:prstGeom prst="rect">
            <a:avLst/>
          </a:prstGeom>
          <a:noFill/>
          <a:ln>
            <a:noFill/>
          </a:ln>
        </p:spPr>
      </p:sp>
      <p:sp>
        <p:nvSpPr>
          <p:cNvPr id="133" name="Google Shape;133;p30"/>
          <p:cNvSpPr>
            <a:spLocks noGrp="1"/>
          </p:cNvSpPr>
          <p:nvPr>
            <p:ph type="pic" idx="3"/>
          </p:nvPr>
        </p:nvSpPr>
        <p:spPr>
          <a:xfrm>
            <a:off x="6855800" y="2625400"/>
            <a:ext cx="2288100" cy="2518200"/>
          </a:xfrm>
          <a:prstGeom prst="rect">
            <a:avLst/>
          </a:prstGeom>
          <a:noFill/>
          <a:ln>
            <a:noFill/>
          </a:ln>
        </p:spPr>
      </p:sp>
      <p:sp>
        <p:nvSpPr>
          <p:cNvPr id="134" name="Google Shape;134;p30"/>
          <p:cNvSpPr>
            <a:spLocks noGrp="1"/>
          </p:cNvSpPr>
          <p:nvPr>
            <p:ph type="pic" idx="4"/>
          </p:nvPr>
        </p:nvSpPr>
        <p:spPr>
          <a:xfrm>
            <a:off x="4469700" y="2625400"/>
            <a:ext cx="2215200" cy="1185300"/>
          </a:xfrm>
          <a:prstGeom prst="rect">
            <a:avLst/>
          </a:prstGeom>
          <a:noFill/>
          <a:ln>
            <a:noFill/>
          </a:ln>
        </p:spPr>
      </p:sp>
      <p:sp>
        <p:nvSpPr>
          <p:cNvPr id="135" name="Google Shape;135;p30"/>
          <p:cNvSpPr>
            <a:spLocks noGrp="1"/>
          </p:cNvSpPr>
          <p:nvPr>
            <p:ph type="pic" idx="5"/>
          </p:nvPr>
        </p:nvSpPr>
        <p:spPr>
          <a:xfrm>
            <a:off x="4469700" y="3958200"/>
            <a:ext cx="2215200" cy="1185300"/>
          </a:xfrm>
          <a:prstGeom prst="rect">
            <a:avLst/>
          </a:prstGeom>
          <a:noFill/>
          <a:ln>
            <a:noFill/>
          </a:ln>
        </p:spPr>
      </p:sp>
      <p:sp>
        <p:nvSpPr>
          <p:cNvPr id="136" name="Google Shape;136;p30"/>
          <p:cNvSpPr txBox="1">
            <a:spLocks noGrp="1"/>
          </p:cNvSpPr>
          <p:nvPr>
            <p:ph type="title"/>
          </p:nvPr>
        </p:nvSpPr>
        <p:spPr>
          <a:xfrm>
            <a:off x="686400" y="990650"/>
            <a:ext cx="31947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accent1"/>
              </a:buClr>
              <a:buSzPts val="3200"/>
              <a:buNone/>
              <a:defRPr sz="3200" b="0">
                <a:solidFill>
                  <a:schemeClr val="accent1"/>
                </a:solidFill>
              </a:defRPr>
            </a:lvl1pPr>
            <a:lvl2pPr lvl="1" algn="l">
              <a:lnSpc>
                <a:spcPct val="100000"/>
              </a:lnSpc>
              <a:spcBef>
                <a:spcPts val="0"/>
              </a:spcBef>
              <a:spcAft>
                <a:spcPts val="0"/>
              </a:spcAft>
              <a:buSzPts val="3600"/>
              <a:buNone/>
              <a:defRPr b="0"/>
            </a:lvl2pPr>
            <a:lvl3pPr lvl="2" algn="l">
              <a:lnSpc>
                <a:spcPct val="100000"/>
              </a:lnSpc>
              <a:spcBef>
                <a:spcPts val="0"/>
              </a:spcBef>
              <a:spcAft>
                <a:spcPts val="0"/>
              </a:spcAft>
              <a:buSzPts val="3600"/>
              <a:buNone/>
              <a:defRPr b="0"/>
            </a:lvl3pPr>
            <a:lvl4pPr lvl="3" algn="l">
              <a:lnSpc>
                <a:spcPct val="100000"/>
              </a:lnSpc>
              <a:spcBef>
                <a:spcPts val="0"/>
              </a:spcBef>
              <a:spcAft>
                <a:spcPts val="0"/>
              </a:spcAft>
              <a:buSzPts val="3600"/>
              <a:buNone/>
              <a:defRPr b="0"/>
            </a:lvl4pPr>
            <a:lvl5pPr lvl="4" algn="l">
              <a:lnSpc>
                <a:spcPct val="100000"/>
              </a:lnSpc>
              <a:spcBef>
                <a:spcPts val="0"/>
              </a:spcBef>
              <a:spcAft>
                <a:spcPts val="0"/>
              </a:spcAft>
              <a:buSzPts val="3600"/>
              <a:buNone/>
              <a:defRPr b="0"/>
            </a:lvl5pPr>
            <a:lvl6pPr lvl="5" algn="l">
              <a:lnSpc>
                <a:spcPct val="100000"/>
              </a:lnSpc>
              <a:spcBef>
                <a:spcPts val="0"/>
              </a:spcBef>
              <a:spcAft>
                <a:spcPts val="0"/>
              </a:spcAft>
              <a:buSzPts val="3600"/>
              <a:buNone/>
              <a:defRPr b="0"/>
            </a:lvl6pPr>
            <a:lvl7pPr lvl="6" algn="l">
              <a:lnSpc>
                <a:spcPct val="100000"/>
              </a:lnSpc>
              <a:spcBef>
                <a:spcPts val="0"/>
              </a:spcBef>
              <a:spcAft>
                <a:spcPts val="0"/>
              </a:spcAft>
              <a:buSzPts val="3600"/>
              <a:buNone/>
              <a:defRPr b="0"/>
            </a:lvl7pPr>
            <a:lvl8pPr lvl="7" algn="l">
              <a:lnSpc>
                <a:spcPct val="100000"/>
              </a:lnSpc>
              <a:spcBef>
                <a:spcPts val="0"/>
              </a:spcBef>
              <a:spcAft>
                <a:spcPts val="0"/>
              </a:spcAft>
              <a:buSzPts val="3600"/>
              <a:buNone/>
              <a:defRPr b="0"/>
            </a:lvl8pPr>
            <a:lvl9pPr lvl="8" algn="l">
              <a:lnSpc>
                <a:spcPct val="100000"/>
              </a:lnSpc>
              <a:spcBef>
                <a:spcPts val="0"/>
              </a:spcBef>
              <a:spcAft>
                <a:spcPts val="0"/>
              </a:spcAft>
              <a:buSzPts val="3600"/>
              <a:buNone/>
              <a:defRPr b="0"/>
            </a:lvl9pPr>
          </a:lstStyle>
          <a:p>
            <a:endParaRPr/>
          </a:p>
        </p:txBody>
      </p:sp>
      <p:sp>
        <p:nvSpPr>
          <p:cNvPr id="137" name="Google Shape;137;p30"/>
          <p:cNvSpPr txBox="1">
            <a:spLocks noGrp="1"/>
          </p:cNvSpPr>
          <p:nvPr>
            <p:ph type="body" idx="1"/>
          </p:nvPr>
        </p:nvSpPr>
        <p:spPr>
          <a:xfrm>
            <a:off x="686400" y="1943100"/>
            <a:ext cx="3194700" cy="29457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sz="1800"/>
            </a:lvl2pPr>
            <a:lvl3pPr marL="1371600" lvl="2" indent="-342900" algn="l">
              <a:lnSpc>
                <a:spcPct val="115000"/>
              </a:lnSpc>
              <a:spcBef>
                <a:spcPts val="0"/>
              </a:spcBef>
              <a:spcAft>
                <a:spcPts val="0"/>
              </a:spcAft>
              <a:buSzPts val="1800"/>
              <a:buChar char="■"/>
              <a:defRPr sz="1800"/>
            </a:lvl3pPr>
            <a:lvl4pPr marL="1828800" lvl="3" indent="-342900" algn="l">
              <a:lnSpc>
                <a:spcPct val="115000"/>
              </a:lnSpc>
              <a:spcBef>
                <a:spcPts val="0"/>
              </a:spcBef>
              <a:spcAft>
                <a:spcPts val="0"/>
              </a:spcAft>
              <a:buSzPts val="1800"/>
              <a:buChar char="●"/>
              <a:defRPr sz="1800"/>
            </a:lvl4pPr>
            <a:lvl5pPr marL="2286000" lvl="4" indent="-342900" algn="l">
              <a:lnSpc>
                <a:spcPct val="115000"/>
              </a:lnSpc>
              <a:spcBef>
                <a:spcPts val="0"/>
              </a:spcBef>
              <a:spcAft>
                <a:spcPts val="0"/>
              </a:spcAft>
              <a:buSzPts val="1800"/>
              <a:buChar char="○"/>
              <a:defRPr sz="1800"/>
            </a:lvl5pPr>
            <a:lvl6pPr marL="2743200" lvl="5" indent="-342900" algn="l">
              <a:lnSpc>
                <a:spcPct val="115000"/>
              </a:lnSpc>
              <a:spcBef>
                <a:spcPts val="0"/>
              </a:spcBef>
              <a:spcAft>
                <a:spcPts val="0"/>
              </a:spcAft>
              <a:buSzPts val="1800"/>
              <a:buChar char="■"/>
              <a:defRPr sz="1800"/>
            </a:lvl6pPr>
            <a:lvl7pPr marL="3200400" lvl="6" indent="-342900" algn="l">
              <a:lnSpc>
                <a:spcPct val="115000"/>
              </a:lnSpc>
              <a:spcBef>
                <a:spcPts val="0"/>
              </a:spcBef>
              <a:spcAft>
                <a:spcPts val="0"/>
              </a:spcAft>
              <a:buSzPts val="1800"/>
              <a:buChar char="●"/>
              <a:defRPr sz="1800"/>
            </a:lvl7pPr>
            <a:lvl8pPr marL="3657600" lvl="7" indent="-342900" algn="l">
              <a:lnSpc>
                <a:spcPct val="115000"/>
              </a:lnSpc>
              <a:spcBef>
                <a:spcPts val="0"/>
              </a:spcBef>
              <a:spcAft>
                <a:spcPts val="0"/>
              </a:spcAft>
              <a:buSzPts val="1800"/>
              <a:buChar char="○"/>
              <a:defRPr sz="1800"/>
            </a:lvl8pPr>
            <a:lvl9pPr marL="4114800" lvl="8" indent="-342900" algn="l">
              <a:lnSpc>
                <a:spcPct val="115000"/>
              </a:lnSpc>
              <a:spcBef>
                <a:spcPts val="0"/>
              </a:spcBef>
              <a:spcAft>
                <a:spcPts val="0"/>
              </a:spcAft>
              <a:buSzPts val="1800"/>
              <a:buChar char="■"/>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End Slide 1">
  <p:cSld name="CUSTOM_7_1">
    <p:bg>
      <p:bgPr>
        <a:gradFill>
          <a:gsLst>
            <a:gs pos="0">
              <a:srgbClr val="155240"/>
            </a:gs>
            <a:gs pos="23000">
              <a:srgbClr val="155240"/>
            </a:gs>
            <a:gs pos="42000">
              <a:srgbClr val="155240"/>
            </a:gs>
            <a:gs pos="99000">
              <a:srgbClr val="2F7F4C"/>
            </a:gs>
            <a:gs pos="100000">
              <a:srgbClr val="49AC57"/>
            </a:gs>
          </a:gsLst>
          <a:lin ang="5400700" scaled="0"/>
        </a:gradFill>
        <a:effectLst/>
      </p:bgPr>
    </p:bg>
    <p:spTree>
      <p:nvGrpSpPr>
        <p:cNvPr id="1" name="Shape 138"/>
        <p:cNvGrpSpPr/>
        <p:nvPr/>
      </p:nvGrpSpPr>
      <p:grpSpPr>
        <a:xfrm>
          <a:off x="0" y="0"/>
          <a:ext cx="0" cy="0"/>
          <a:chOff x="0" y="0"/>
          <a:chExt cx="0" cy="0"/>
        </a:xfrm>
      </p:grpSpPr>
      <p:sp>
        <p:nvSpPr>
          <p:cNvPr id="139" name="Google Shape;139;p31"/>
          <p:cNvSpPr/>
          <p:nvPr/>
        </p:nvSpPr>
        <p:spPr>
          <a:xfrm>
            <a:off x="180625" y="172025"/>
            <a:ext cx="8790300" cy="4747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highlight>
                <a:srgbClr val="FFFFFF"/>
              </a:highlight>
              <a:latin typeface="Arial"/>
              <a:ea typeface="Arial"/>
              <a:cs typeface="Arial"/>
              <a:sym typeface="Arial"/>
            </a:endParaRPr>
          </a:p>
        </p:txBody>
      </p:sp>
      <p:pic>
        <p:nvPicPr>
          <p:cNvPr id="140" name="Google Shape;140;p31"/>
          <p:cNvPicPr preferRelativeResize="0"/>
          <p:nvPr/>
        </p:nvPicPr>
        <p:blipFill rotWithShape="1">
          <a:blip r:embed="rId2">
            <a:alphaModFix/>
          </a:blip>
          <a:srcRect/>
          <a:stretch/>
        </p:blipFill>
        <p:spPr>
          <a:xfrm>
            <a:off x="3799712" y="497725"/>
            <a:ext cx="1544576" cy="500025"/>
          </a:xfrm>
          <a:prstGeom prst="rect">
            <a:avLst/>
          </a:prstGeom>
          <a:noFill/>
          <a:ln>
            <a:noFill/>
          </a:ln>
        </p:spPr>
      </p:pic>
      <p:sp>
        <p:nvSpPr>
          <p:cNvPr id="141" name="Google Shape;141;p31"/>
          <p:cNvSpPr txBox="1"/>
          <p:nvPr/>
        </p:nvSpPr>
        <p:spPr>
          <a:xfrm>
            <a:off x="180625" y="1717775"/>
            <a:ext cx="8790300" cy="2016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100"/>
              <a:buFont typeface="Arial"/>
              <a:buNone/>
            </a:pPr>
            <a:r>
              <a:rPr lang="en" sz="6100" b="0" i="0" u="none" strike="noStrike" cap="none">
                <a:solidFill>
                  <a:srgbClr val="EEEEEE"/>
                </a:solidFill>
                <a:latin typeface="Georgia"/>
                <a:ea typeface="Georgia"/>
                <a:cs typeface="Georgia"/>
                <a:sym typeface="Georgia"/>
              </a:rPr>
              <a:t>Contact Us</a:t>
            </a:r>
            <a:endParaRPr sz="6100" b="0" i="0" u="none" strike="noStrike" cap="none" dirty="0">
              <a:solidFill>
                <a:srgbClr val="EEEEEE"/>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5800"/>
              <a:buFont typeface="Arial"/>
              <a:buNone/>
            </a:pPr>
            <a:endParaRPr sz="5800" b="1" i="0" u="none" strike="noStrike" cap="none" dirty="0">
              <a:solidFill>
                <a:srgbClr val="FFFFFF"/>
              </a:solidFill>
              <a:latin typeface="Open Sans"/>
              <a:ea typeface="Open Sans"/>
              <a:cs typeface="Open Sans"/>
              <a:sym typeface="Open Sans"/>
            </a:endParaRPr>
          </a:p>
        </p:txBody>
      </p:sp>
      <p:sp>
        <p:nvSpPr>
          <p:cNvPr id="142" name="Google Shape;142;p31"/>
          <p:cNvSpPr txBox="1"/>
          <p:nvPr/>
        </p:nvSpPr>
        <p:spPr>
          <a:xfrm>
            <a:off x="321475" y="2736750"/>
            <a:ext cx="8649600" cy="1223700"/>
          </a:xfrm>
          <a:prstGeom prst="rect">
            <a:avLst/>
          </a:prstGeom>
          <a:noFill/>
          <a:ln>
            <a:noFill/>
          </a:ln>
        </p:spPr>
        <p:txBody>
          <a:bodyPr spcFirstLastPara="1" wrap="square" lIns="91425" tIns="91425" rIns="91425" bIns="91425" anchor="t" anchorCtr="0">
            <a:normAutofit/>
          </a:bodyPr>
          <a:lstStyle/>
          <a:p>
            <a:pPr marL="0" marR="0" lvl="0" indent="0" algn="ctr" rtl="0">
              <a:lnSpc>
                <a:spcPct val="100000"/>
              </a:lnSpc>
              <a:spcBef>
                <a:spcPts val="0"/>
              </a:spcBef>
              <a:spcAft>
                <a:spcPts val="0"/>
              </a:spcAft>
              <a:buClr>
                <a:srgbClr val="000000"/>
              </a:buClr>
              <a:buSzPts val="1900"/>
              <a:buFont typeface="Arial"/>
              <a:buNone/>
            </a:pPr>
            <a:r>
              <a:rPr lang="en" sz="1900" b="0" i="0" u="none" strike="noStrike" cap="none">
                <a:solidFill>
                  <a:schemeClr val="accent1"/>
                </a:solidFill>
                <a:latin typeface="Arial"/>
                <a:ea typeface="Arial"/>
                <a:cs typeface="Arial"/>
                <a:sym typeface="Arial"/>
              </a:rPr>
              <a:t>www.poverty-action.org</a:t>
            </a:r>
            <a:endParaRPr sz="1900" b="0" i="0" u="none" strike="noStrike" cap="none" dirty="0">
              <a:solidFill>
                <a:schemeClr val="accent1"/>
              </a:solidFill>
              <a:latin typeface="Arial"/>
              <a:ea typeface="Arial"/>
              <a:cs typeface="Arial"/>
              <a:sym typeface="Arial"/>
            </a:endParaRPr>
          </a:p>
        </p:txBody>
      </p:sp>
      <p:sp>
        <p:nvSpPr>
          <p:cNvPr id="143" name="Google Shape;143;p31"/>
          <p:cNvSpPr txBox="1">
            <a:spLocks noGrp="1"/>
          </p:cNvSpPr>
          <p:nvPr>
            <p:ph type="body" idx="1"/>
          </p:nvPr>
        </p:nvSpPr>
        <p:spPr>
          <a:xfrm>
            <a:off x="2385100" y="3857625"/>
            <a:ext cx="4417500" cy="7260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Clr>
                <a:schemeClr val="accent3"/>
              </a:buClr>
              <a:buSzPts val="1800"/>
              <a:buChar char="●"/>
              <a:defRPr>
                <a:solidFill>
                  <a:schemeClr val="accent3"/>
                </a:solidFill>
              </a:defRPr>
            </a:lvl1pPr>
            <a:lvl2pPr marL="914400" lvl="1" indent="-317500" algn="ctr">
              <a:lnSpc>
                <a:spcPct val="115000"/>
              </a:lnSpc>
              <a:spcBef>
                <a:spcPts val="0"/>
              </a:spcBef>
              <a:spcAft>
                <a:spcPts val="0"/>
              </a:spcAft>
              <a:buClr>
                <a:schemeClr val="accent3"/>
              </a:buClr>
              <a:buSzPts val="1400"/>
              <a:buChar char="○"/>
              <a:defRPr>
                <a:solidFill>
                  <a:schemeClr val="accent3"/>
                </a:solidFill>
              </a:defRPr>
            </a:lvl2pPr>
            <a:lvl3pPr marL="1371600" lvl="2" indent="-317500" algn="ctr">
              <a:lnSpc>
                <a:spcPct val="115000"/>
              </a:lnSpc>
              <a:spcBef>
                <a:spcPts val="0"/>
              </a:spcBef>
              <a:spcAft>
                <a:spcPts val="0"/>
              </a:spcAft>
              <a:buClr>
                <a:schemeClr val="accent3"/>
              </a:buClr>
              <a:buSzPts val="1400"/>
              <a:buChar char="■"/>
              <a:defRPr>
                <a:solidFill>
                  <a:schemeClr val="accent3"/>
                </a:solidFill>
              </a:defRPr>
            </a:lvl3pPr>
            <a:lvl4pPr marL="1828800" lvl="3" indent="-317500" algn="ctr">
              <a:lnSpc>
                <a:spcPct val="115000"/>
              </a:lnSpc>
              <a:spcBef>
                <a:spcPts val="0"/>
              </a:spcBef>
              <a:spcAft>
                <a:spcPts val="0"/>
              </a:spcAft>
              <a:buClr>
                <a:schemeClr val="accent3"/>
              </a:buClr>
              <a:buSzPts val="1400"/>
              <a:buChar char="●"/>
              <a:defRPr>
                <a:solidFill>
                  <a:schemeClr val="accent3"/>
                </a:solidFill>
              </a:defRPr>
            </a:lvl4pPr>
            <a:lvl5pPr marL="2286000" lvl="4" indent="-317500" algn="ctr">
              <a:lnSpc>
                <a:spcPct val="115000"/>
              </a:lnSpc>
              <a:spcBef>
                <a:spcPts val="0"/>
              </a:spcBef>
              <a:spcAft>
                <a:spcPts val="0"/>
              </a:spcAft>
              <a:buClr>
                <a:schemeClr val="accent3"/>
              </a:buClr>
              <a:buSzPts val="1400"/>
              <a:buChar char="○"/>
              <a:defRPr>
                <a:solidFill>
                  <a:schemeClr val="accent3"/>
                </a:solidFill>
              </a:defRPr>
            </a:lvl5pPr>
            <a:lvl6pPr marL="2743200" lvl="5" indent="-317500" algn="ctr">
              <a:lnSpc>
                <a:spcPct val="115000"/>
              </a:lnSpc>
              <a:spcBef>
                <a:spcPts val="0"/>
              </a:spcBef>
              <a:spcAft>
                <a:spcPts val="0"/>
              </a:spcAft>
              <a:buClr>
                <a:schemeClr val="accent3"/>
              </a:buClr>
              <a:buSzPts val="1400"/>
              <a:buChar char="■"/>
              <a:defRPr>
                <a:solidFill>
                  <a:schemeClr val="accent3"/>
                </a:solidFill>
              </a:defRPr>
            </a:lvl6pPr>
            <a:lvl7pPr marL="3200400" lvl="6" indent="-317500" algn="ctr">
              <a:lnSpc>
                <a:spcPct val="115000"/>
              </a:lnSpc>
              <a:spcBef>
                <a:spcPts val="0"/>
              </a:spcBef>
              <a:spcAft>
                <a:spcPts val="0"/>
              </a:spcAft>
              <a:buClr>
                <a:schemeClr val="accent3"/>
              </a:buClr>
              <a:buSzPts val="1400"/>
              <a:buChar char="●"/>
              <a:defRPr>
                <a:solidFill>
                  <a:schemeClr val="accent3"/>
                </a:solidFill>
              </a:defRPr>
            </a:lvl7pPr>
            <a:lvl8pPr marL="3657600" lvl="7" indent="-317500" algn="ctr">
              <a:lnSpc>
                <a:spcPct val="115000"/>
              </a:lnSpc>
              <a:spcBef>
                <a:spcPts val="0"/>
              </a:spcBef>
              <a:spcAft>
                <a:spcPts val="0"/>
              </a:spcAft>
              <a:buClr>
                <a:schemeClr val="accent3"/>
              </a:buClr>
              <a:buSzPts val="1400"/>
              <a:buChar char="○"/>
              <a:defRPr>
                <a:solidFill>
                  <a:schemeClr val="accent3"/>
                </a:solidFill>
              </a:defRPr>
            </a:lvl8pPr>
            <a:lvl9pPr marL="4114800" lvl="8" indent="-317500" algn="ctr">
              <a:lnSpc>
                <a:spcPct val="115000"/>
              </a:lnSpc>
              <a:spcBef>
                <a:spcPts val="0"/>
              </a:spcBef>
              <a:spcAft>
                <a:spcPts val="0"/>
              </a:spcAft>
              <a:buClr>
                <a:schemeClr val="accent3"/>
              </a:buClr>
              <a:buSzPts val="1400"/>
              <a:buChar char="■"/>
              <a:defRPr>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600"/>
              <a:buFont typeface="Georgia"/>
              <a:buNone/>
              <a:defRPr sz="36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chemeClr val="dk1"/>
              </a:buClr>
              <a:buSzPts val="3600"/>
              <a:buFont typeface="Georgia"/>
              <a:buNone/>
              <a:defRPr sz="36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chemeClr val="dk1"/>
              </a:buClr>
              <a:buSzPts val="3600"/>
              <a:buFont typeface="Georgia"/>
              <a:buNone/>
              <a:defRPr sz="36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chemeClr val="dk1"/>
              </a:buClr>
              <a:buSzPts val="3600"/>
              <a:buFont typeface="Georgia"/>
              <a:buNone/>
              <a:defRPr sz="36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chemeClr val="dk1"/>
              </a:buClr>
              <a:buSzPts val="3600"/>
              <a:buFont typeface="Georgia"/>
              <a:buNone/>
              <a:defRPr sz="36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chemeClr val="dk1"/>
              </a:buClr>
              <a:buSzPts val="3600"/>
              <a:buFont typeface="Georgia"/>
              <a:buNone/>
              <a:defRPr sz="36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chemeClr val="dk1"/>
              </a:buClr>
              <a:buSzPts val="3600"/>
              <a:buFont typeface="Georgia"/>
              <a:buNone/>
              <a:defRPr sz="36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chemeClr val="dk1"/>
              </a:buClr>
              <a:buSzPts val="3600"/>
              <a:buFont typeface="Georgia"/>
              <a:buNone/>
              <a:defRPr sz="36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chemeClr val="dk1"/>
              </a:buClr>
              <a:buSzPts val="3600"/>
              <a:buFont typeface="Georgia"/>
              <a:buNone/>
              <a:defRPr sz="3600" b="0" i="0" u="none" strike="noStrike" cap="none">
                <a:solidFill>
                  <a:schemeClr val="dk1"/>
                </a:solidFill>
                <a:latin typeface="Georgia"/>
                <a:ea typeface="Georgia"/>
                <a:cs typeface="Georgia"/>
                <a:sym typeface="Georgi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hyperlink" Target="https://www.povertyactionlab.org/research-resources?view=toc" TargetMode="External"/><Relationship Id="rId7" Type="http://schemas.openxmlformats.org/officeDocument/2006/relationships/hyperlink" Target="https://www.socialscienceregistry.org/" TargetMode="External"/><Relationship Id="rId2" Type="http://schemas.openxmlformats.org/officeDocument/2006/relationships/notesSlide" Target="../notesSlides/notesSlide109.xml"/><Relationship Id="rId1" Type="http://schemas.openxmlformats.org/officeDocument/2006/relationships/slideLayout" Target="../slideLayouts/slideLayout15.xml"/><Relationship Id="rId6" Type="http://schemas.openxmlformats.org/officeDocument/2006/relationships/hyperlink" Target="https://www.povertyactionlab.org/evaluations" TargetMode="External"/><Relationship Id="rId5" Type="http://schemas.openxmlformats.org/officeDocument/2006/relationships/hyperlink" Target="https://poverty-action.org/our-studies#news_filter" TargetMode="External"/><Relationship Id="rId4" Type="http://schemas.openxmlformats.org/officeDocument/2006/relationships/hyperlink" Target="https://www.povertyactionlab.org/policy-insigh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www.amherst.edu/system/files/Edmonds_Theoharides_Kasama_final.pdf"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hyperlink" Target="https://www.povertyactionlab.org/resource/power-calculations" TargetMode="External"/><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15.xml"/><Relationship Id="rId4" Type="http://schemas.openxmlformats.org/officeDocument/2006/relationships/hyperlink" Target="https://www.povertyactionlab.org/resource/power-calculations"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J-PAL/Sample_Size_and_Power" TargetMode="External"/><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hyperlink" Target="https://www.socialscienceregistry.org/" TargetMode="External"/><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Shape 147"/>
        <p:cNvGrpSpPr/>
        <p:nvPr/>
      </p:nvGrpSpPr>
      <p:grpSpPr>
        <a:xfrm>
          <a:off x="0" y="0"/>
          <a:ext cx="0" cy="0"/>
          <a:chOff x="0" y="0"/>
          <a:chExt cx="0" cy="0"/>
        </a:xfrm>
      </p:grpSpPr>
      <p:pic>
        <p:nvPicPr>
          <p:cNvPr id="148" name="Google Shape;148;p32"/>
          <p:cNvPicPr preferRelativeResize="0"/>
          <p:nvPr/>
        </p:nvPicPr>
        <p:blipFill rotWithShape="1">
          <a:blip r:embed="rId3">
            <a:alphaModFix/>
          </a:blip>
          <a:srcRect/>
          <a:stretch/>
        </p:blipFill>
        <p:spPr>
          <a:xfrm>
            <a:off x="3014982" y="1981775"/>
            <a:ext cx="3114025" cy="100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41"/>
          <p:cNvPicPr preferRelativeResize="0"/>
          <p:nvPr/>
        </p:nvPicPr>
        <p:blipFill>
          <a:blip r:embed="rId3">
            <a:alphaModFix/>
          </a:blip>
          <a:stretch>
            <a:fillRect/>
          </a:stretch>
        </p:blipFill>
        <p:spPr>
          <a:xfrm>
            <a:off x="658601" y="409987"/>
            <a:ext cx="7560726" cy="4635225"/>
          </a:xfrm>
          <a:prstGeom prst="rect">
            <a:avLst/>
          </a:prstGeom>
          <a:noFill/>
          <a:ln>
            <a:noFill/>
          </a:ln>
        </p:spPr>
      </p:pic>
      <p:sp>
        <p:nvSpPr>
          <p:cNvPr id="213" name="Google Shape;213;p4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30"/>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 an RCT feasible?</a:t>
            </a:r>
            <a:endParaRPr dirty="0"/>
          </a:p>
        </p:txBody>
      </p:sp>
      <p:sp>
        <p:nvSpPr>
          <p:cNvPr id="1044" name="Google Shape;1044;p130"/>
          <p:cNvSpPr txBox="1">
            <a:spLocks noGrp="1"/>
          </p:cNvSpPr>
          <p:nvPr>
            <p:ph type="body" idx="1"/>
          </p:nvPr>
        </p:nvSpPr>
        <p:spPr>
          <a:xfrm>
            <a:off x="719125" y="1168550"/>
            <a:ext cx="7885500" cy="323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523"/>
              <a:buNone/>
            </a:pPr>
            <a:r>
              <a:rPr lang="en">
                <a:latin typeface="Calibri"/>
                <a:ea typeface="Calibri"/>
                <a:cs typeface="Calibri"/>
                <a:sym typeface="Calibri"/>
              </a:rPr>
              <a:t>Is there</a:t>
            </a:r>
            <a:r>
              <a:rPr lang="en">
                <a:solidFill>
                  <a:srgbClr val="006EB9"/>
                </a:solidFill>
                <a:latin typeface="Calibri"/>
                <a:ea typeface="Calibri"/>
                <a:cs typeface="Calibri"/>
                <a:sym typeface="Calibri"/>
              </a:rPr>
              <a:t> time, expertise, and money </a:t>
            </a:r>
            <a:r>
              <a:rPr lang="en">
                <a:solidFill>
                  <a:srgbClr val="000000"/>
                </a:solidFill>
                <a:latin typeface="Calibri"/>
                <a:ea typeface="Calibri"/>
                <a:cs typeface="Calibri"/>
                <a:sym typeface="Calibri"/>
              </a:rPr>
              <a:t>to do it right?</a:t>
            </a:r>
            <a:endParaRPr dirty="0">
              <a:solidFill>
                <a:srgbClr val="000000"/>
              </a:solidFill>
              <a:latin typeface="Calibri"/>
              <a:ea typeface="Calibri"/>
              <a:cs typeface="Calibri"/>
              <a:sym typeface="Calibri"/>
            </a:endParaRPr>
          </a:p>
          <a:p>
            <a:pPr marL="0" lvl="0" indent="0" algn="l" rtl="0">
              <a:lnSpc>
                <a:spcPct val="150000"/>
              </a:lnSpc>
              <a:spcBef>
                <a:spcPts val="0"/>
              </a:spcBef>
              <a:spcAft>
                <a:spcPts val="0"/>
              </a:spcAft>
              <a:buSzPts val="523"/>
              <a:buNone/>
            </a:pPr>
            <a:r>
              <a:rPr lang="en">
                <a:solidFill>
                  <a:srgbClr val="000000"/>
                </a:solidFill>
                <a:latin typeface="Calibri"/>
                <a:ea typeface="Calibri"/>
                <a:cs typeface="Calibri"/>
                <a:sym typeface="Calibri"/>
              </a:rPr>
              <a:t>Will </a:t>
            </a:r>
            <a:r>
              <a:rPr lang="en">
                <a:solidFill>
                  <a:srgbClr val="006EB9"/>
                </a:solidFill>
                <a:latin typeface="Calibri"/>
                <a:ea typeface="Calibri"/>
                <a:cs typeface="Calibri"/>
                <a:sym typeface="Calibri"/>
              </a:rPr>
              <a:t>attrition and spillovers </a:t>
            </a:r>
            <a:r>
              <a:rPr lang="en">
                <a:latin typeface="Calibri"/>
                <a:ea typeface="Calibri"/>
                <a:cs typeface="Calibri"/>
                <a:sym typeface="Calibri"/>
              </a:rPr>
              <a:t>be manageable? </a:t>
            </a:r>
            <a:endParaRPr dirty="0">
              <a:latin typeface="Calibri"/>
              <a:ea typeface="Calibri"/>
              <a:cs typeface="Calibri"/>
              <a:sym typeface="Calibri"/>
            </a:endParaRPr>
          </a:p>
          <a:p>
            <a:pPr marL="0" lvl="0" indent="0" algn="l" rtl="0">
              <a:lnSpc>
                <a:spcPct val="150000"/>
              </a:lnSpc>
              <a:spcBef>
                <a:spcPts val="0"/>
              </a:spcBef>
              <a:spcAft>
                <a:spcPts val="0"/>
              </a:spcAft>
              <a:buSzPts val="523"/>
              <a:buNone/>
            </a:pPr>
            <a:r>
              <a:rPr lang="en">
                <a:solidFill>
                  <a:srgbClr val="000000"/>
                </a:solidFill>
                <a:latin typeface="Calibri"/>
                <a:ea typeface="Calibri"/>
                <a:cs typeface="Calibri"/>
                <a:sym typeface="Calibri"/>
              </a:rPr>
              <a:t>Is there sufficient sample size?</a:t>
            </a:r>
            <a:endParaRPr dirty="0">
              <a:solidFill>
                <a:srgbClr val="000000"/>
              </a:solidFill>
              <a:latin typeface="Calibri"/>
              <a:ea typeface="Calibri"/>
              <a:cs typeface="Calibri"/>
              <a:sym typeface="Calibri"/>
            </a:endParaRPr>
          </a:p>
          <a:p>
            <a:pPr marL="457200" lvl="0" indent="-342900" algn="l" rtl="0">
              <a:lnSpc>
                <a:spcPct val="10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Unit of randomization</a:t>
            </a:r>
            <a:endParaRPr dirty="0">
              <a:solidFill>
                <a:srgbClr val="000000"/>
              </a:solidFill>
              <a:latin typeface="Calibri"/>
              <a:ea typeface="Calibri"/>
              <a:cs typeface="Calibri"/>
              <a:sym typeface="Calibri"/>
            </a:endParaRPr>
          </a:p>
          <a:p>
            <a:pPr marL="457200" lvl="0" indent="-342900" algn="l" rtl="0">
              <a:lnSpc>
                <a:spcPct val="10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Expected effect size</a:t>
            </a:r>
            <a:endParaRPr dirty="0">
              <a:solidFill>
                <a:srgbClr val="000000"/>
              </a:solidFill>
              <a:latin typeface="Calibri"/>
              <a:ea typeface="Calibri"/>
              <a:cs typeface="Calibri"/>
              <a:sym typeface="Calibri"/>
            </a:endParaRPr>
          </a:p>
          <a:p>
            <a:pPr marL="457200" lvl="0" indent="-342900" algn="l" rtl="0">
              <a:lnSpc>
                <a:spcPct val="10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Take-up </a:t>
            </a:r>
            <a:endParaRPr dirty="0">
              <a:solidFill>
                <a:srgbClr val="000000"/>
              </a:solidFill>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p:txBody>
      </p:sp>
      <p:sp>
        <p:nvSpPr>
          <p:cNvPr id="1045" name="Google Shape;1045;p130"/>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31"/>
          <p:cNvSpPr txBox="1">
            <a:spLocks noGrp="1"/>
          </p:cNvSpPr>
          <p:nvPr>
            <p:ph type="body" idx="1"/>
          </p:nvPr>
        </p:nvSpPr>
        <p:spPr>
          <a:xfrm>
            <a:off x="746350" y="1859975"/>
            <a:ext cx="7885500" cy="1852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300" b="1" i="1">
                <a:solidFill>
                  <a:srgbClr val="000000"/>
                </a:solidFill>
                <a:latin typeface="Calibri"/>
                <a:ea typeface="Calibri"/>
                <a:cs typeface="Calibri"/>
                <a:sym typeface="Calibri"/>
              </a:rPr>
              <a:t>How much does an RCT cost?</a:t>
            </a:r>
            <a:endParaRPr dirty="0">
              <a:solidFill>
                <a:srgbClr val="000000"/>
              </a:solidFill>
              <a:latin typeface="Calibri"/>
              <a:ea typeface="Calibri"/>
              <a:cs typeface="Calibri"/>
              <a:sym typeface="Calibri"/>
            </a:endParaRPr>
          </a:p>
        </p:txBody>
      </p:sp>
      <p:pic>
        <p:nvPicPr>
          <p:cNvPr id="1051" name="Google Shape;1051;p131"/>
          <p:cNvPicPr preferRelativeResize="0"/>
          <p:nvPr/>
        </p:nvPicPr>
        <p:blipFill>
          <a:blip r:embed="rId3">
            <a:alphaModFix/>
          </a:blip>
          <a:stretch>
            <a:fillRect/>
          </a:stretch>
        </p:blipFill>
        <p:spPr>
          <a:xfrm>
            <a:off x="3987088" y="2852275"/>
            <a:ext cx="1169825" cy="11698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32"/>
          <p:cNvSpPr txBox="1">
            <a:spLocks noGrp="1"/>
          </p:cNvSpPr>
          <p:nvPr>
            <p:ph type="title"/>
          </p:nvPr>
        </p:nvSpPr>
        <p:spPr>
          <a:xfrm>
            <a:off x="686400" y="361325"/>
            <a:ext cx="7885500" cy="108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It may be more appropriate to ask </a:t>
            </a:r>
            <a:r>
              <a:rPr lang="en" i="1"/>
              <a:t>“How much will data collection cost?”</a:t>
            </a:r>
            <a:endParaRPr i="1" dirty="0"/>
          </a:p>
        </p:txBody>
      </p:sp>
      <p:sp>
        <p:nvSpPr>
          <p:cNvPr id="1057" name="Google Shape;1057;p132"/>
          <p:cNvSpPr txBox="1">
            <a:spLocks noGrp="1"/>
          </p:cNvSpPr>
          <p:nvPr>
            <p:ph type="body" idx="1"/>
          </p:nvPr>
        </p:nvSpPr>
        <p:spPr>
          <a:xfrm>
            <a:off x="719125" y="1168550"/>
            <a:ext cx="7885500" cy="3232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dirty="0">
              <a:latin typeface="Calibri"/>
              <a:ea typeface="Calibri"/>
              <a:cs typeface="Calibri"/>
              <a:sym typeface="Calibri"/>
            </a:endParaRPr>
          </a:p>
          <a:p>
            <a:pPr marL="0" lvl="0" indent="0" algn="l" rtl="0">
              <a:lnSpc>
                <a:spcPct val="100000"/>
              </a:lnSpc>
              <a:spcBef>
                <a:spcPts val="0"/>
              </a:spcBef>
              <a:spcAft>
                <a:spcPts val="0"/>
              </a:spcAft>
              <a:buNone/>
            </a:pPr>
            <a:endParaRPr dirty="0">
              <a:latin typeface="Calibri"/>
              <a:ea typeface="Calibri"/>
              <a:cs typeface="Calibri"/>
              <a:sym typeface="Calibri"/>
            </a:endParaRPr>
          </a:p>
          <a:p>
            <a:pPr marL="0" lvl="0" indent="0" algn="l" rtl="0">
              <a:lnSpc>
                <a:spcPct val="100000"/>
              </a:lnSpc>
              <a:spcBef>
                <a:spcPts val="0"/>
              </a:spcBef>
              <a:spcAft>
                <a:spcPts val="0"/>
              </a:spcAft>
              <a:buNone/>
            </a:pPr>
            <a:endParaRPr dirty="0">
              <a:latin typeface="Calibri"/>
              <a:ea typeface="Calibri"/>
              <a:cs typeface="Calibri"/>
              <a:sym typeface="Calibri"/>
            </a:endParaRPr>
          </a:p>
          <a:p>
            <a:pPr marL="0" lvl="0" indent="0" algn="l" rtl="0">
              <a:lnSpc>
                <a:spcPct val="100000"/>
              </a:lnSpc>
              <a:spcBef>
                <a:spcPts val="0"/>
              </a:spcBef>
              <a:spcAft>
                <a:spcPts val="0"/>
              </a:spcAft>
              <a:buNone/>
            </a:pPr>
            <a:endParaRPr dirty="0">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p:txBody>
      </p:sp>
      <p:sp>
        <p:nvSpPr>
          <p:cNvPr id="1058" name="Google Shape;1058;p132"/>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1059" name="Google Shape;1059;p132"/>
          <p:cNvSpPr txBox="1">
            <a:spLocks noGrp="1"/>
          </p:cNvSpPr>
          <p:nvPr>
            <p:ph type="body" idx="1"/>
          </p:nvPr>
        </p:nvSpPr>
        <p:spPr>
          <a:xfrm>
            <a:off x="719125" y="1755775"/>
            <a:ext cx="7885500" cy="26457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Calibri"/>
              <a:buChar char="●"/>
            </a:pPr>
            <a:r>
              <a:rPr lang="en" dirty="0">
                <a:latin typeface="Calibri"/>
                <a:ea typeface="Calibri"/>
                <a:cs typeface="Calibri"/>
                <a:sym typeface="Calibri"/>
              </a:rPr>
              <a:t>Regardless of methodology (RCT or not), collecting good quality data is usually not cheap</a:t>
            </a:r>
            <a:endParaRPr dirty="0">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 dirty="0">
                <a:latin typeface="Calibri"/>
                <a:ea typeface="Calibri"/>
                <a:cs typeface="Calibri"/>
                <a:sym typeface="Calibri"/>
              </a:rPr>
              <a:t>But making decisions based on bad quality data is just as bad as not having data!</a:t>
            </a:r>
            <a:endParaRPr dirty="0">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 dirty="0">
                <a:latin typeface="Calibri"/>
                <a:ea typeface="Calibri"/>
                <a:cs typeface="Calibri"/>
                <a:sym typeface="Calibri"/>
              </a:rPr>
              <a:t>Consider innovative ways to collect good quality but cheaper data</a:t>
            </a:r>
            <a:endParaRPr dirty="0">
              <a:latin typeface="Calibri"/>
              <a:ea typeface="Calibri"/>
              <a:cs typeface="Calibri"/>
              <a:sym typeface="Calibri"/>
            </a:endParaRPr>
          </a:p>
          <a:p>
            <a:pPr marL="914400" lvl="1" indent="-342900" algn="l" rtl="0">
              <a:lnSpc>
                <a:spcPct val="100000"/>
              </a:lnSpc>
              <a:spcBef>
                <a:spcPts val="0"/>
              </a:spcBef>
              <a:spcAft>
                <a:spcPts val="0"/>
              </a:spcAft>
              <a:buSzPts val="1800"/>
              <a:buFont typeface="Calibri"/>
              <a:buChar char="○"/>
            </a:pPr>
            <a:r>
              <a:rPr lang="en" dirty="0">
                <a:latin typeface="Calibri"/>
                <a:ea typeface="Calibri"/>
                <a:cs typeface="Calibri"/>
                <a:sym typeface="Calibri"/>
              </a:rPr>
              <a:t>Take advantage of administrative data</a:t>
            </a:r>
            <a:endParaRPr dirty="0">
              <a:latin typeface="Calibri"/>
              <a:ea typeface="Calibri"/>
              <a:cs typeface="Calibri"/>
              <a:sym typeface="Calibri"/>
            </a:endParaRPr>
          </a:p>
          <a:p>
            <a:pPr marL="914400" lvl="1" indent="-342900" algn="l" rtl="0">
              <a:lnSpc>
                <a:spcPct val="100000"/>
              </a:lnSpc>
              <a:spcBef>
                <a:spcPts val="0"/>
              </a:spcBef>
              <a:spcAft>
                <a:spcPts val="0"/>
              </a:spcAft>
              <a:buSzPts val="1800"/>
              <a:buFont typeface="Calibri"/>
              <a:buChar char="○"/>
            </a:pPr>
            <a:r>
              <a:rPr lang="en" dirty="0">
                <a:latin typeface="Calibri"/>
                <a:ea typeface="Calibri"/>
                <a:cs typeface="Calibri"/>
                <a:sym typeface="Calibri"/>
              </a:rPr>
              <a:t>Remote data collection</a:t>
            </a:r>
            <a:endParaRPr dirty="0">
              <a:latin typeface="Calibri"/>
              <a:ea typeface="Calibri"/>
              <a:cs typeface="Calibri"/>
              <a:sym typeface="Calibri"/>
            </a:endParaRPr>
          </a:p>
          <a:p>
            <a:pPr marL="914400" lvl="1" indent="-342900" algn="l" rtl="0">
              <a:lnSpc>
                <a:spcPct val="100000"/>
              </a:lnSpc>
              <a:spcBef>
                <a:spcPts val="0"/>
              </a:spcBef>
              <a:spcAft>
                <a:spcPts val="0"/>
              </a:spcAft>
              <a:buSzPts val="1800"/>
              <a:buFont typeface="Calibri"/>
              <a:buChar char="○"/>
            </a:pPr>
            <a:r>
              <a:rPr lang="en" dirty="0">
                <a:latin typeface="Calibri"/>
                <a:ea typeface="Calibri"/>
                <a:cs typeface="Calibri"/>
                <a:sym typeface="Calibri"/>
              </a:rPr>
              <a:t>High-frequency SMS-based reporting of maze market price in Malawi (International Food Policy Research Institute)</a:t>
            </a:r>
            <a:endParaRPr dirty="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33"/>
          <p:cNvSpPr txBox="1">
            <a:spLocks noGrp="1"/>
          </p:cNvSpPr>
          <p:nvPr>
            <p:ph type="title"/>
          </p:nvPr>
        </p:nvSpPr>
        <p:spPr>
          <a:xfrm>
            <a:off x="686400" y="361325"/>
            <a:ext cx="7885500" cy="108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It may be more appropriate to ask </a:t>
            </a:r>
            <a:r>
              <a:rPr lang="en" i="1"/>
              <a:t>“How much will data collection cost?”</a:t>
            </a:r>
            <a:endParaRPr i="1" dirty="0"/>
          </a:p>
        </p:txBody>
      </p:sp>
      <p:sp>
        <p:nvSpPr>
          <p:cNvPr id="1065" name="Google Shape;1065;p133"/>
          <p:cNvSpPr txBox="1">
            <a:spLocks noGrp="1"/>
          </p:cNvSpPr>
          <p:nvPr>
            <p:ph type="body" idx="1"/>
          </p:nvPr>
        </p:nvSpPr>
        <p:spPr>
          <a:xfrm>
            <a:off x="719125" y="1168550"/>
            <a:ext cx="7885500" cy="3232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dirty="0">
              <a:latin typeface="Calibri"/>
              <a:ea typeface="Calibri"/>
              <a:cs typeface="Calibri"/>
              <a:sym typeface="Calibri"/>
            </a:endParaRPr>
          </a:p>
          <a:p>
            <a:pPr marL="0" lvl="0" indent="0" algn="l" rtl="0">
              <a:lnSpc>
                <a:spcPct val="100000"/>
              </a:lnSpc>
              <a:spcBef>
                <a:spcPts val="0"/>
              </a:spcBef>
              <a:spcAft>
                <a:spcPts val="0"/>
              </a:spcAft>
              <a:buNone/>
            </a:pPr>
            <a:endParaRPr dirty="0">
              <a:latin typeface="Calibri"/>
              <a:ea typeface="Calibri"/>
              <a:cs typeface="Calibri"/>
              <a:sym typeface="Calibri"/>
            </a:endParaRPr>
          </a:p>
          <a:p>
            <a:pPr marL="0" lvl="0" indent="0" algn="l" rtl="0">
              <a:lnSpc>
                <a:spcPct val="100000"/>
              </a:lnSpc>
              <a:spcBef>
                <a:spcPts val="0"/>
              </a:spcBef>
              <a:spcAft>
                <a:spcPts val="0"/>
              </a:spcAft>
              <a:buNone/>
            </a:pPr>
            <a:endParaRPr dirty="0">
              <a:latin typeface="Calibri"/>
              <a:ea typeface="Calibri"/>
              <a:cs typeface="Calibri"/>
              <a:sym typeface="Calibri"/>
            </a:endParaRPr>
          </a:p>
          <a:p>
            <a:pPr marL="0" lvl="0" indent="0" algn="l" rtl="0">
              <a:lnSpc>
                <a:spcPct val="100000"/>
              </a:lnSpc>
              <a:spcBef>
                <a:spcPts val="0"/>
              </a:spcBef>
              <a:spcAft>
                <a:spcPts val="0"/>
              </a:spcAft>
              <a:buNone/>
            </a:pPr>
            <a:endParaRPr dirty="0">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p:txBody>
      </p:sp>
      <p:sp>
        <p:nvSpPr>
          <p:cNvPr id="1066" name="Google Shape;1066;p133"/>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1067" name="Google Shape;1067;p133"/>
          <p:cNvSpPr txBox="1">
            <a:spLocks noGrp="1"/>
          </p:cNvSpPr>
          <p:nvPr>
            <p:ph type="body" idx="1"/>
          </p:nvPr>
        </p:nvSpPr>
        <p:spPr>
          <a:xfrm>
            <a:off x="719125" y="1755775"/>
            <a:ext cx="7885500" cy="316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i="1" dirty="0">
                <a:latin typeface="Calibri"/>
                <a:ea typeface="Calibri"/>
                <a:cs typeface="Calibri"/>
                <a:sym typeface="Calibri"/>
              </a:rPr>
              <a:t>With IPA standard data collection protocols (digitized data collection, sufficient piloting, sufficient training and in-field supervision, at least 10% audit)</a:t>
            </a:r>
            <a:endParaRPr dirty="0">
              <a:latin typeface="Calibri"/>
              <a:ea typeface="Calibri"/>
              <a:cs typeface="Calibri"/>
              <a:sym typeface="Calibri"/>
            </a:endParaRPr>
          </a:p>
          <a:p>
            <a:pPr marL="457200" lvl="0" indent="-342900" algn="l" rtl="0">
              <a:lnSpc>
                <a:spcPct val="100000"/>
              </a:lnSpc>
              <a:spcBef>
                <a:spcPts val="1000"/>
              </a:spcBef>
              <a:spcAft>
                <a:spcPts val="0"/>
              </a:spcAft>
              <a:buSzPts val="1800"/>
              <a:buFont typeface="Calibri"/>
              <a:buChar char="●"/>
            </a:pPr>
            <a:r>
              <a:rPr lang="en" dirty="0">
                <a:latin typeface="Calibri"/>
                <a:ea typeface="Calibri"/>
                <a:cs typeface="Calibri"/>
                <a:sym typeface="Calibri"/>
              </a:rPr>
              <a:t>A 1-hour face-to-face baseline survey with 1,500 households in 150 villages could cost 50,000 - 100,000 USD</a:t>
            </a:r>
            <a:endParaRPr dirty="0">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a:p>
            <a:pPr marL="0" lvl="0" indent="0" algn="l" rtl="0">
              <a:lnSpc>
                <a:spcPct val="100000"/>
              </a:lnSpc>
              <a:spcBef>
                <a:spcPts val="0"/>
              </a:spcBef>
              <a:spcAft>
                <a:spcPts val="0"/>
              </a:spcAft>
              <a:buSzPts val="523"/>
              <a:buNone/>
            </a:pPr>
            <a:r>
              <a:rPr lang="en" sz="1820" dirty="0">
                <a:solidFill>
                  <a:srgbClr val="000000"/>
                </a:solidFill>
                <a:latin typeface="Calibri"/>
                <a:ea typeface="Calibri"/>
                <a:cs typeface="Calibri"/>
                <a:sym typeface="Calibri"/>
              </a:rPr>
              <a:t>In addition:</a:t>
            </a:r>
            <a:endParaRPr sz="1820" dirty="0">
              <a:solidFill>
                <a:srgbClr val="000000"/>
              </a:solidFill>
              <a:latin typeface="Calibri"/>
              <a:ea typeface="Calibri"/>
              <a:cs typeface="Calibri"/>
              <a:sym typeface="Calibri"/>
            </a:endParaRPr>
          </a:p>
          <a:p>
            <a:pPr marL="457200" lvl="0" indent="-344170" algn="l" rtl="0">
              <a:lnSpc>
                <a:spcPct val="100000"/>
              </a:lnSpc>
              <a:spcBef>
                <a:spcPts val="0"/>
              </a:spcBef>
              <a:spcAft>
                <a:spcPts val="0"/>
              </a:spcAft>
              <a:buClr>
                <a:srgbClr val="000000"/>
              </a:buClr>
              <a:buSzPts val="1820"/>
              <a:buFont typeface="Calibri"/>
              <a:buChar char="●"/>
            </a:pPr>
            <a:r>
              <a:rPr lang="en" sz="1820" dirty="0">
                <a:solidFill>
                  <a:srgbClr val="000000"/>
                </a:solidFill>
                <a:latin typeface="Calibri"/>
                <a:ea typeface="Calibri"/>
                <a:cs typeface="Calibri"/>
                <a:sym typeface="Calibri"/>
              </a:rPr>
              <a:t>Staff time or consultant for research design, data management and analysis? </a:t>
            </a:r>
            <a:endParaRPr sz="1820" dirty="0">
              <a:solidFill>
                <a:srgbClr val="000000"/>
              </a:solidFill>
              <a:latin typeface="Calibri"/>
              <a:ea typeface="Calibri"/>
              <a:cs typeface="Calibri"/>
              <a:sym typeface="Calibri"/>
            </a:endParaRPr>
          </a:p>
          <a:p>
            <a:pPr marL="457200" lvl="0" indent="-344170" algn="l" rtl="0">
              <a:lnSpc>
                <a:spcPct val="100000"/>
              </a:lnSpc>
              <a:spcBef>
                <a:spcPts val="0"/>
              </a:spcBef>
              <a:spcAft>
                <a:spcPts val="0"/>
              </a:spcAft>
              <a:buClr>
                <a:srgbClr val="000000"/>
              </a:buClr>
              <a:buSzPts val="1820"/>
              <a:buFont typeface="Calibri"/>
              <a:buChar char="●"/>
            </a:pPr>
            <a:r>
              <a:rPr lang="en" sz="1820" dirty="0">
                <a:solidFill>
                  <a:srgbClr val="000000"/>
                </a:solidFill>
                <a:latin typeface="Calibri"/>
                <a:ea typeface="Calibri"/>
                <a:cs typeface="Calibri"/>
                <a:sym typeface="Calibri"/>
              </a:rPr>
              <a:t>Devices, softwares and field supplies?</a:t>
            </a:r>
            <a:endParaRPr sz="1820" dirty="0">
              <a:solidFill>
                <a:srgbClr val="000000"/>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34"/>
          <p:cNvSpPr txBox="1">
            <a:spLocks noGrp="1"/>
          </p:cNvSpPr>
          <p:nvPr>
            <p:ph type="subTitle" idx="1"/>
          </p:nvPr>
        </p:nvSpPr>
        <p:spPr>
          <a:xfrm>
            <a:off x="919675" y="2941325"/>
            <a:ext cx="6948000" cy="12816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200"/>
              </a:spcAft>
              <a:buSzPts val="3765"/>
              <a:buNone/>
            </a:pPr>
            <a:r>
              <a:rPr lang="en"/>
              <a:t>Thought exercise: designing RCT for a fictional program</a:t>
            </a:r>
            <a:endParaRPr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35"/>
          <p:cNvSpPr txBox="1">
            <a:spLocks noGrp="1"/>
          </p:cNvSpPr>
          <p:nvPr>
            <p:ph type="body" idx="1"/>
          </p:nvPr>
        </p:nvSpPr>
        <p:spPr>
          <a:xfrm>
            <a:off x="488125" y="564775"/>
            <a:ext cx="8349900" cy="4457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700" dirty="0"/>
              <a:t>An NGO has a flagship livelihood program that has been implemented in some parts of the Philippines for a few years. They provide seed capital or productive assets for beneficiary households to start their livelihood project. They also train the households to better manage their livelihood projects and be more successful.</a:t>
            </a:r>
            <a:endParaRPr sz="1700" dirty="0"/>
          </a:p>
          <a:p>
            <a:pPr marL="0" lvl="0" indent="0" algn="l" rtl="0">
              <a:lnSpc>
                <a:spcPct val="105000"/>
              </a:lnSpc>
              <a:spcBef>
                <a:spcPts val="0"/>
              </a:spcBef>
              <a:spcAft>
                <a:spcPts val="0"/>
              </a:spcAft>
              <a:buNone/>
            </a:pPr>
            <a:endParaRPr sz="1700" dirty="0"/>
          </a:p>
          <a:p>
            <a:pPr marL="0" lvl="0" indent="0" algn="l" rtl="0">
              <a:lnSpc>
                <a:spcPct val="105000"/>
              </a:lnSpc>
              <a:spcBef>
                <a:spcPts val="0"/>
              </a:spcBef>
              <a:spcAft>
                <a:spcPts val="0"/>
              </a:spcAft>
              <a:buNone/>
            </a:pPr>
            <a:r>
              <a:rPr lang="en" sz="1700" dirty="0"/>
              <a:t>Now the NGO plans to expand the program to 50 new barangays.</a:t>
            </a:r>
            <a:endParaRPr sz="1700" dirty="0"/>
          </a:p>
          <a:p>
            <a:pPr marL="0" lvl="0" indent="0" algn="l" rtl="0">
              <a:lnSpc>
                <a:spcPct val="105000"/>
              </a:lnSpc>
              <a:spcBef>
                <a:spcPts val="0"/>
              </a:spcBef>
              <a:spcAft>
                <a:spcPts val="0"/>
              </a:spcAft>
              <a:buNone/>
            </a:pPr>
            <a:endParaRPr sz="1700" dirty="0"/>
          </a:p>
          <a:p>
            <a:pPr marL="0" lvl="0" indent="0" algn="l" rtl="0">
              <a:lnSpc>
                <a:spcPct val="105000"/>
              </a:lnSpc>
              <a:spcBef>
                <a:spcPts val="0"/>
              </a:spcBef>
              <a:spcAft>
                <a:spcPts val="0"/>
              </a:spcAft>
              <a:buNone/>
            </a:pPr>
            <a:r>
              <a:rPr lang="en" sz="1700" dirty="0"/>
              <a:t>Meanwhile, the NGO wants to learn more about how to improve program design:</a:t>
            </a:r>
            <a:endParaRPr sz="1700" dirty="0"/>
          </a:p>
          <a:p>
            <a:pPr marL="457200" lvl="0" indent="-336550" algn="l" rtl="0">
              <a:lnSpc>
                <a:spcPct val="105000"/>
              </a:lnSpc>
              <a:spcBef>
                <a:spcPts val="0"/>
              </a:spcBef>
              <a:spcAft>
                <a:spcPts val="0"/>
              </a:spcAft>
              <a:buSzPts val="1700"/>
              <a:buChar char="●"/>
            </a:pPr>
            <a:r>
              <a:rPr lang="en" sz="1700" dirty="0"/>
              <a:t>They have been providing one-on-one training for livelihood management. But will group-level training work as well?</a:t>
            </a:r>
            <a:endParaRPr sz="1700" dirty="0"/>
          </a:p>
          <a:p>
            <a:pPr marL="457200" lvl="0" indent="-336550" algn="l" rtl="0">
              <a:lnSpc>
                <a:spcPct val="105000"/>
              </a:lnSpc>
              <a:spcBef>
                <a:spcPts val="0"/>
              </a:spcBef>
              <a:spcAft>
                <a:spcPts val="0"/>
              </a:spcAft>
              <a:buSzPts val="1700"/>
              <a:buChar char="●"/>
            </a:pPr>
            <a:r>
              <a:rPr lang="en" sz="1700" dirty="0"/>
              <a:t>They recently developed a new training module on financial management, which they believe could be complementary to the existing training, but want to learn how effective it is before incorporating it to all their program sites.</a:t>
            </a:r>
            <a:endParaRPr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36"/>
          <p:cNvSpPr txBox="1">
            <a:spLocks noGrp="1"/>
          </p:cNvSpPr>
          <p:nvPr>
            <p:ph type="body" idx="1"/>
          </p:nvPr>
        </p:nvSpPr>
        <p:spPr>
          <a:xfrm>
            <a:off x="746350" y="1859975"/>
            <a:ext cx="7885500" cy="18525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3300" b="1" i="1">
                <a:solidFill>
                  <a:srgbClr val="000000"/>
                </a:solidFill>
                <a:latin typeface="Calibri"/>
                <a:ea typeface="Calibri"/>
                <a:cs typeface="Calibri"/>
                <a:sym typeface="Calibri"/>
              </a:rPr>
              <a:t>What questions will you ask the implementer before designing the evaluation?</a:t>
            </a:r>
            <a:endParaRPr dirty="0">
              <a:solidFill>
                <a:srgbClr val="000000"/>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37"/>
          <p:cNvSpPr txBox="1">
            <a:spLocks noGrp="1"/>
          </p:cNvSpPr>
          <p:nvPr>
            <p:ph type="body" idx="1"/>
          </p:nvPr>
        </p:nvSpPr>
        <p:spPr>
          <a:xfrm>
            <a:off x="697950" y="1134275"/>
            <a:ext cx="7885500" cy="3194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500" b="1" i="1">
                <a:solidFill>
                  <a:srgbClr val="000000"/>
                </a:solidFill>
                <a:latin typeface="Calibri"/>
                <a:ea typeface="Calibri"/>
                <a:cs typeface="Calibri"/>
                <a:sym typeface="Calibri"/>
              </a:rPr>
              <a:t>How will you design this RCT?</a:t>
            </a:r>
            <a:endParaRPr sz="3500" b="1" i="1" dirty="0">
              <a:solidFill>
                <a:srgbClr val="000000"/>
              </a:solidFill>
              <a:latin typeface="Calibri"/>
              <a:ea typeface="Calibri"/>
              <a:cs typeface="Calibri"/>
              <a:sym typeface="Calibri"/>
            </a:endParaRPr>
          </a:p>
          <a:p>
            <a:pPr marL="0" lvl="0" indent="0" algn="ctr" rtl="0">
              <a:spcBef>
                <a:spcPts val="0"/>
              </a:spcBef>
              <a:spcAft>
                <a:spcPts val="0"/>
              </a:spcAft>
              <a:buNone/>
            </a:pPr>
            <a:endParaRPr sz="3300" b="1" i="1" dirty="0">
              <a:solidFill>
                <a:srgbClr val="000000"/>
              </a:solidFill>
              <a:latin typeface="Calibri"/>
              <a:ea typeface="Calibri"/>
              <a:cs typeface="Calibri"/>
              <a:sym typeface="Calibri"/>
            </a:endParaRPr>
          </a:p>
          <a:p>
            <a:pPr marL="0" lvl="0" indent="0" algn="ctr" rtl="0">
              <a:spcBef>
                <a:spcPts val="0"/>
              </a:spcBef>
              <a:spcAft>
                <a:spcPts val="0"/>
              </a:spcAft>
              <a:buNone/>
            </a:pPr>
            <a:r>
              <a:rPr lang="en" sz="2400" b="1" i="1">
                <a:solidFill>
                  <a:srgbClr val="000000"/>
                </a:solidFill>
                <a:latin typeface="Calibri"/>
                <a:ea typeface="Calibri"/>
                <a:cs typeface="Calibri"/>
                <a:sym typeface="Calibri"/>
              </a:rPr>
              <a:t>What is the unit of randomization?</a:t>
            </a:r>
            <a:endParaRPr sz="2400" b="1" i="1" dirty="0">
              <a:solidFill>
                <a:srgbClr val="000000"/>
              </a:solidFill>
              <a:latin typeface="Calibri"/>
              <a:ea typeface="Calibri"/>
              <a:cs typeface="Calibri"/>
              <a:sym typeface="Calibri"/>
            </a:endParaRPr>
          </a:p>
          <a:p>
            <a:pPr marL="0" lvl="0" indent="0" algn="ctr" rtl="0">
              <a:spcBef>
                <a:spcPts val="0"/>
              </a:spcBef>
              <a:spcAft>
                <a:spcPts val="0"/>
              </a:spcAft>
              <a:buNone/>
            </a:pPr>
            <a:r>
              <a:rPr lang="en" sz="2400" b="1" i="1">
                <a:solidFill>
                  <a:srgbClr val="000000"/>
                </a:solidFill>
                <a:latin typeface="Calibri"/>
                <a:ea typeface="Calibri"/>
                <a:cs typeface="Calibri"/>
                <a:sym typeface="Calibri"/>
              </a:rPr>
              <a:t>Which type of RCT?</a:t>
            </a:r>
            <a:endParaRPr sz="2400" b="1" i="1" dirty="0">
              <a:solidFill>
                <a:srgbClr val="000000"/>
              </a:solidFill>
              <a:latin typeface="Calibri"/>
              <a:ea typeface="Calibri"/>
              <a:cs typeface="Calibri"/>
              <a:sym typeface="Calibri"/>
            </a:endParaRPr>
          </a:p>
          <a:p>
            <a:pPr marL="0" lvl="0" indent="0" algn="ctr" rtl="0">
              <a:spcBef>
                <a:spcPts val="0"/>
              </a:spcBef>
              <a:spcAft>
                <a:spcPts val="0"/>
              </a:spcAft>
              <a:buNone/>
            </a:pPr>
            <a:r>
              <a:rPr lang="en" sz="2400" b="1" i="1">
                <a:solidFill>
                  <a:srgbClr val="000000"/>
                </a:solidFill>
                <a:latin typeface="Calibri"/>
                <a:ea typeface="Calibri"/>
                <a:cs typeface="Calibri"/>
                <a:sym typeface="Calibri"/>
              </a:rPr>
              <a:t>What are the treatment groups?</a:t>
            </a:r>
            <a:endParaRPr sz="2400" b="1" i="1" dirty="0">
              <a:solidFill>
                <a:srgbClr val="000000"/>
              </a:solidFill>
              <a:latin typeface="Calibri"/>
              <a:ea typeface="Calibri"/>
              <a:cs typeface="Calibri"/>
              <a:sym typeface="Calibri"/>
            </a:endParaRPr>
          </a:p>
          <a:p>
            <a:pPr marL="0" lvl="0" indent="0" algn="ctr" rtl="0">
              <a:spcBef>
                <a:spcPts val="0"/>
              </a:spcBef>
              <a:spcAft>
                <a:spcPts val="0"/>
              </a:spcAft>
              <a:buNone/>
            </a:pPr>
            <a:r>
              <a:rPr lang="en" sz="2400" b="1" i="1">
                <a:solidFill>
                  <a:srgbClr val="000000"/>
                </a:solidFill>
                <a:latin typeface="Calibri"/>
                <a:ea typeface="Calibri"/>
                <a:cs typeface="Calibri"/>
                <a:sym typeface="Calibri"/>
              </a:rPr>
              <a:t>……..?</a:t>
            </a:r>
            <a:endParaRPr sz="2400" b="1" i="1" dirty="0">
              <a:solidFill>
                <a:srgbClr val="000000"/>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38"/>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Takeaways</a:t>
            </a:r>
            <a:endParaRPr dirty="0"/>
          </a:p>
        </p:txBody>
      </p:sp>
      <p:sp>
        <p:nvSpPr>
          <p:cNvPr id="1093" name="Google Shape;1093;p138"/>
          <p:cNvSpPr txBox="1"/>
          <p:nvPr/>
        </p:nvSpPr>
        <p:spPr>
          <a:xfrm>
            <a:off x="719550" y="1346775"/>
            <a:ext cx="7704900" cy="3224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Char char="●"/>
            </a:pPr>
            <a:r>
              <a:rPr lang="en" sz="1600"/>
              <a:t>An impact evaluation is </a:t>
            </a:r>
            <a:r>
              <a:rPr lang="en" sz="1600">
                <a:solidFill>
                  <a:srgbClr val="006EB9"/>
                </a:solidFill>
              </a:rPr>
              <a:t>only as good as the comparison group </a:t>
            </a:r>
            <a:r>
              <a:rPr lang="en" sz="1600"/>
              <a:t>it uses to mimic the counterfactual</a:t>
            </a:r>
            <a:endParaRPr sz="1600" dirty="0"/>
          </a:p>
          <a:p>
            <a:pPr marL="457200" lvl="0" indent="-330200" algn="l" rtl="0">
              <a:lnSpc>
                <a:spcPct val="115000"/>
              </a:lnSpc>
              <a:spcBef>
                <a:spcPts val="1000"/>
              </a:spcBef>
              <a:spcAft>
                <a:spcPts val="0"/>
              </a:spcAft>
              <a:buSzPts val="1600"/>
              <a:buChar char="●"/>
            </a:pPr>
            <a:r>
              <a:rPr lang="en" sz="1600">
                <a:solidFill>
                  <a:srgbClr val="006EB9"/>
                </a:solidFill>
              </a:rPr>
              <a:t>Randomized controlled trial (RCT) is the most credible way to construct a counterfactual </a:t>
            </a:r>
            <a:r>
              <a:rPr lang="en" sz="1600"/>
              <a:t>and estimate impact of a program, but it </a:t>
            </a:r>
            <a:r>
              <a:rPr lang="en" sz="1600">
                <a:solidFill>
                  <a:srgbClr val="006EB9"/>
                </a:solidFill>
              </a:rPr>
              <a:t>should be designed before program roll out</a:t>
            </a:r>
            <a:r>
              <a:rPr lang="en" sz="1600"/>
              <a:t>, not at the end of a program</a:t>
            </a:r>
            <a:endParaRPr sz="1600" dirty="0"/>
          </a:p>
          <a:p>
            <a:pPr marL="457200" lvl="0" indent="-330200" algn="l" rtl="0">
              <a:lnSpc>
                <a:spcPct val="115000"/>
              </a:lnSpc>
              <a:spcBef>
                <a:spcPts val="1000"/>
              </a:spcBef>
              <a:spcAft>
                <a:spcPts val="0"/>
              </a:spcAft>
              <a:buSzPts val="1600"/>
              <a:buChar char="●"/>
            </a:pPr>
            <a:r>
              <a:rPr lang="en" sz="1600"/>
              <a:t>RCT is not always needed and feasible – consider the </a:t>
            </a:r>
            <a:r>
              <a:rPr lang="en" sz="1600">
                <a:solidFill>
                  <a:srgbClr val="006EB9"/>
                </a:solidFill>
              </a:rPr>
              <a:t>policy question and context </a:t>
            </a:r>
            <a:r>
              <a:rPr lang="en" sz="1600"/>
              <a:t>of program before deciding to run an RCT</a:t>
            </a:r>
            <a:endParaRPr sz="1600" dirty="0"/>
          </a:p>
          <a:p>
            <a:pPr marL="0" lvl="0" indent="0" algn="l" rtl="0">
              <a:lnSpc>
                <a:spcPct val="115000"/>
              </a:lnSpc>
              <a:spcBef>
                <a:spcPts val="1000"/>
              </a:spcBef>
              <a:spcAft>
                <a:spcPts val="0"/>
              </a:spcAft>
              <a:buNone/>
            </a:pPr>
            <a:endParaRPr sz="1800" b="1" dirty="0">
              <a:latin typeface="Calibri"/>
              <a:ea typeface="Calibri"/>
              <a:cs typeface="Calibri"/>
              <a:sym typeface="Calibri"/>
            </a:endParaRPr>
          </a:p>
          <a:p>
            <a:pPr marL="0" lvl="0" indent="0" algn="l" rtl="0">
              <a:lnSpc>
                <a:spcPct val="115000"/>
              </a:lnSpc>
              <a:spcBef>
                <a:spcPts val="600"/>
              </a:spcBef>
              <a:spcAft>
                <a:spcPts val="0"/>
              </a:spcAft>
              <a:buNone/>
            </a:pPr>
            <a:endParaRPr sz="1800" b="1" dirty="0">
              <a:latin typeface="Calibri"/>
              <a:ea typeface="Calibri"/>
              <a:cs typeface="Calibri"/>
              <a:sym typeface="Calibri"/>
            </a:endParaRPr>
          </a:p>
        </p:txBody>
      </p:sp>
      <p:sp>
        <p:nvSpPr>
          <p:cNvPr id="1094" name="Google Shape;1094;p13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Key Takeaways</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39"/>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Resources</a:t>
            </a:r>
            <a:endParaRPr dirty="0"/>
          </a:p>
        </p:txBody>
      </p:sp>
      <p:sp>
        <p:nvSpPr>
          <p:cNvPr id="1100" name="Google Shape;1100;p139"/>
          <p:cNvSpPr txBox="1"/>
          <p:nvPr/>
        </p:nvSpPr>
        <p:spPr>
          <a:xfrm>
            <a:off x="719550" y="1346775"/>
            <a:ext cx="7704900" cy="328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333333"/>
                </a:solidFill>
                <a:latin typeface="Open Sans"/>
                <a:ea typeface="Open Sans"/>
                <a:cs typeface="Open Sans"/>
                <a:sym typeface="Open Sans"/>
              </a:rPr>
              <a:t>Practical resources for designing and running randomized evaluations: </a:t>
            </a:r>
            <a:r>
              <a:rPr lang="en" u="sng">
                <a:solidFill>
                  <a:schemeClr val="hlink"/>
                </a:solidFill>
                <a:latin typeface="Open Sans"/>
                <a:ea typeface="Open Sans"/>
                <a:cs typeface="Open Sans"/>
                <a:sym typeface="Open Sans"/>
                <a:hlinkClick r:id="rId3"/>
              </a:rPr>
              <a:t>https://www.povertyactionlab.org/research-resources?view=toc</a:t>
            </a:r>
            <a:endParaRPr sz="1800" b="1" dirty="0">
              <a:latin typeface="Calibri"/>
              <a:ea typeface="Calibri"/>
              <a:cs typeface="Calibri"/>
              <a:sym typeface="Calibri"/>
            </a:endParaRPr>
          </a:p>
          <a:p>
            <a:pPr marL="0" lvl="0" indent="0" algn="l" rtl="0">
              <a:lnSpc>
                <a:spcPct val="115000"/>
              </a:lnSpc>
              <a:spcBef>
                <a:spcPts val="1000"/>
              </a:spcBef>
              <a:spcAft>
                <a:spcPts val="0"/>
              </a:spcAft>
              <a:buNone/>
            </a:pPr>
            <a:endParaRPr dirty="0">
              <a:latin typeface="Open Sans"/>
              <a:ea typeface="Open Sans"/>
              <a:cs typeface="Open Sans"/>
              <a:sym typeface="Open Sans"/>
            </a:endParaRPr>
          </a:p>
          <a:p>
            <a:pPr marL="0" lvl="0" indent="0" algn="l" rtl="0">
              <a:lnSpc>
                <a:spcPct val="115000"/>
              </a:lnSpc>
              <a:spcBef>
                <a:spcPts val="1000"/>
              </a:spcBef>
              <a:spcAft>
                <a:spcPts val="0"/>
              </a:spcAft>
              <a:buNone/>
            </a:pPr>
            <a:r>
              <a:rPr lang="en">
                <a:latin typeface="Open Sans"/>
                <a:ea typeface="Open Sans"/>
                <a:cs typeface="Open Sans"/>
                <a:sym typeface="Open Sans"/>
              </a:rPr>
              <a:t>Policy insights briefs: </a:t>
            </a:r>
            <a:r>
              <a:rPr lang="en" u="sng">
                <a:solidFill>
                  <a:schemeClr val="hlink"/>
                </a:solidFill>
                <a:latin typeface="Open Sans"/>
                <a:ea typeface="Open Sans"/>
                <a:cs typeface="Open Sans"/>
                <a:sym typeface="Open Sans"/>
                <a:hlinkClick r:id="rId4"/>
              </a:rPr>
              <a:t>https://www.povertyactionlab.org/policy-insights</a:t>
            </a:r>
            <a:endParaRPr dirty="0">
              <a:latin typeface="Open Sans"/>
              <a:ea typeface="Open Sans"/>
              <a:cs typeface="Open Sans"/>
              <a:sym typeface="Open Sans"/>
            </a:endParaRPr>
          </a:p>
          <a:p>
            <a:pPr marL="0" lvl="0" indent="0" algn="l" rtl="0">
              <a:lnSpc>
                <a:spcPct val="115000"/>
              </a:lnSpc>
              <a:spcBef>
                <a:spcPts val="1000"/>
              </a:spcBef>
              <a:spcAft>
                <a:spcPts val="0"/>
              </a:spcAft>
              <a:buNone/>
            </a:pPr>
            <a:endParaRPr dirty="0">
              <a:latin typeface="Open Sans"/>
              <a:ea typeface="Open Sans"/>
              <a:cs typeface="Open Sans"/>
              <a:sym typeface="Open Sans"/>
            </a:endParaRPr>
          </a:p>
          <a:p>
            <a:pPr marL="0" lvl="0" indent="0" algn="l" rtl="0">
              <a:lnSpc>
                <a:spcPct val="115000"/>
              </a:lnSpc>
              <a:spcBef>
                <a:spcPts val="1000"/>
              </a:spcBef>
              <a:spcAft>
                <a:spcPts val="0"/>
              </a:spcAft>
              <a:buNone/>
            </a:pPr>
            <a:r>
              <a:rPr lang="en">
                <a:latin typeface="Open Sans"/>
                <a:ea typeface="Open Sans"/>
                <a:cs typeface="Open Sans"/>
                <a:sym typeface="Open Sans"/>
              </a:rPr>
              <a:t>IPA studies </a:t>
            </a:r>
            <a:r>
              <a:rPr lang="en" u="sng">
                <a:solidFill>
                  <a:schemeClr val="hlink"/>
                </a:solidFill>
                <a:latin typeface="Open Sans"/>
                <a:ea typeface="Open Sans"/>
                <a:cs typeface="Open Sans"/>
                <a:sym typeface="Open Sans"/>
                <a:hlinkClick r:id="rId5"/>
              </a:rPr>
              <a:t>https://poverty-action.org/our-studies#news_filter</a:t>
            </a:r>
            <a:endParaRPr dirty="0">
              <a:latin typeface="Open Sans"/>
              <a:ea typeface="Open Sans"/>
              <a:cs typeface="Open Sans"/>
              <a:sym typeface="Open Sans"/>
            </a:endParaRPr>
          </a:p>
          <a:p>
            <a:pPr marL="0" lvl="0" indent="0" algn="l" rtl="0">
              <a:lnSpc>
                <a:spcPct val="115000"/>
              </a:lnSpc>
              <a:spcBef>
                <a:spcPts val="1000"/>
              </a:spcBef>
              <a:spcAft>
                <a:spcPts val="0"/>
              </a:spcAft>
              <a:buNone/>
            </a:pPr>
            <a:r>
              <a:rPr lang="en">
                <a:latin typeface="Open Sans"/>
                <a:ea typeface="Open Sans"/>
                <a:cs typeface="Open Sans"/>
                <a:sym typeface="Open Sans"/>
              </a:rPr>
              <a:t>JPAL studies </a:t>
            </a:r>
            <a:r>
              <a:rPr lang="en" u="sng">
                <a:solidFill>
                  <a:schemeClr val="hlink"/>
                </a:solidFill>
                <a:latin typeface="Open Sans"/>
                <a:ea typeface="Open Sans"/>
                <a:cs typeface="Open Sans"/>
                <a:sym typeface="Open Sans"/>
                <a:hlinkClick r:id="rId6"/>
              </a:rPr>
              <a:t>https://www.povertyactionlab.org/evaluations</a:t>
            </a:r>
            <a:endParaRPr dirty="0">
              <a:latin typeface="Open Sans"/>
              <a:ea typeface="Open Sans"/>
              <a:cs typeface="Open Sans"/>
              <a:sym typeface="Open Sans"/>
            </a:endParaRPr>
          </a:p>
          <a:p>
            <a:pPr marL="0" lvl="0" indent="0" algn="l" rtl="0">
              <a:lnSpc>
                <a:spcPct val="115000"/>
              </a:lnSpc>
              <a:spcBef>
                <a:spcPts val="1000"/>
              </a:spcBef>
              <a:spcAft>
                <a:spcPts val="0"/>
              </a:spcAft>
              <a:buNone/>
            </a:pPr>
            <a:r>
              <a:rPr lang="en">
                <a:latin typeface="Open Sans"/>
                <a:ea typeface="Open Sans"/>
                <a:cs typeface="Open Sans"/>
                <a:sym typeface="Open Sans"/>
              </a:rPr>
              <a:t>AEA RCT registry </a:t>
            </a:r>
            <a:r>
              <a:rPr lang="en" u="sng">
                <a:solidFill>
                  <a:schemeClr val="hlink"/>
                </a:solidFill>
                <a:latin typeface="Open Sans"/>
                <a:ea typeface="Open Sans"/>
                <a:cs typeface="Open Sans"/>
                <a:sym typeface="Open Sans"/>
                <a:hlinkClick r:id="rId7"/>
              </a:rPr>
              <a:t>https://www.socialscienceregistry.org/</a:t>
            </a:r>
            <a:endParaRPr dirty="0">
              <a:latin typeface="Open Sans"/>
              <a:ea typeface="Open Sans"/>
              <a:cs typeface="Open Sans"/>
              <a:sym typeface="Open Sans"/>
            </a:endParaRPr>
          </a:p>
          <a:p>
            <a:pPr marL="0" lvl="0" indent="0" algn="l" rtl="0">
              <a:lnSpc>
                <a:spcPct val="115000"/>
              </a:lnSpc>
              <a:spcBef>
                <a:spcPts val="1000"/>
              </a:spcBef>
              <a:spcAft>
                <a:spcPts val="1000"/>
              </a:spcAft>
              <a:buNone/>
            </a:pPr>
            <a:endParaRPr dirty="0">
              <a:latin typeface="Open Sans"/>
              <a:ea typeface="Open Sans"/>
              <a:cs typeface="Open Sans"/>
              <a:sym typeface="Open Sans"/>
            </a:endParaRPr>
          </a:p>
        </p:txBody>
      </p:sp>
      <p:sp>
        <p:nvSpPr>
          <p:cNvPr id="1101" name="Google Shape;1101;p139"/>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Key Takeaways</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42"/>
          <p:cNvPicPr preferRelativeResize="0"/>
          <p:nvPr/>
        </p:nvPicPr>
        <p:blipFill>
          <a:blip r:embed="rId3">
            <a:alphaModFix/>
          </a:blip>
          <a:stretch>
            <a:fillRect/>
          </a:stretch>
        </p:blipFill>
        <p:spPr>
          <a:xfrm>
            <a:off x="668950" y="434725"/>
            <a:ext cx="7638252" cy="4708776"/>
          </a:xfrm>
          <a:prstGeom prst="rect">
            <a:avLst/>
          </a:prstGeom>
          <a:noFill/>
          <a:ln>
            <a:noFill/>
          </a:ln>
        </p:spPr>
      </p:pic>
      <p:sp>
        <p:nvSpPr>
          <p:cNvPr id="219" name="Google Shape;219;p42"/>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40"/>
          <p:cNvSpPr txBox="1">
            <a:spLocks noGrp="1"/>
          </p:cNvSpPr>
          <p:nvPr>
            <p:ph type="body" idx="1"/>
          </p:nvPr>
        </p:nvSpPr>
        <p:spPr>
          <a:xfrm>
            <a:off x="2385100" y="3857625"/>
            <a:ext cx="4417500" cy="7260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SzPts val="1800"/>
              <a:buNone/>
            </a:pPr>
            <a:r>
              <a:rPr lang="en" b="1"/>
              <a:t>skochhar@poverty-action.org</a:t>
            </a:r>
            <a:endParaRPr b="1"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1110"/>
        <p:cNvGrpSpPr/>
        <p:nvPr/>
      </p:nvGrpSpPr>
      <p:grpSpPr>
        <a:xfrm>
          <a:off x="0" y="0"/>
          <a:ext cx="0" cy="0"/>
          <a:chOff x="0" y="0"/>
          <a:chExt cx="0" cy="0"/>
        </a:xfrm>
      </p:grpSpPr>
      <p:sp>
        <p:nvSpPr>
          <p:cNvPr id="1111" name="Google Shape;1111;p141"/>
          <p:cNvSpPr txBox="1"/>
          <p:nvPr/>
        </p:nvSpPr>
        <p:spPr>
          <a:xfrm>
            <a:off x="-96450" y="528900"/>
            <a:ext cx="9144000" cy="4494600"/>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SzPts val="1400"/>
              <a:buAutoNum type="arabicPeriod"/>
            </a:pPr>
            <a:r>
              <a:rPr lang="en"/>
              <a:t>To understand the impact of a program, we can simply compare the outcomes before and after the program.  True/False/It depends</a:t>
            </a:r>
            <a:endParaRPr dirty="0"/>
          </a:p>
          <a:p>
            <a:pPr marL="457200" lvl="0" indent="0" algn="l" rtl="0">
              <a:lnSpc>
                <a:spcPct val="100000"/>
              </a:lnSpc>
              <a:spcBef>
                <a:spcPts val="0"/>
              </a:spcBef>
              <a:spcAft>
                <a:spcPts val="0"/>
              </a:spcAft>
              <a:buNone/>
            </a:pPr>
            <a:endParaRPr dirty="0"/>
          </a:p>
          <a:p>
            <a:pPr marL="457200" lvl="0" indent="-317500" algn="l" rtl="0">
              <a:lnSpc>
                <a:spcPct val="100000"/>
              </a:lnSpc>
              <a:spcBef>
                <a:spcPts val="0"/>
              </a:spcBef>
              <a:spcAft>
                <a:spcPts val="0"/>
              </a:spcAft>
              <a:buSzPts val="1400"/>
              <a:buAutoNum type="arabicPeriod"/>
            </a:pPr>
            <a:r>
              <a:rPr lang="en"/>
              <a:t>To understand the impact of a program, we can simply compare the outcomes between those who participate in/receive the program and those who do not.  True/False/It depends</a:t>
            </a:r>
            <a:endParaRPr dirty="0"/>
          </a:p>
          <a:p>
            <a:pPr marL="457200" lvl="0" indent="0" algn="l" rtl="0">
              <a:lnSpc>
                <a:spcPct val="100000"/>
              </a:lnSpc>
              <a:spcBef>
                <a:spcPts val="0"/>
              </a:spcBef>
              <a:spcAft>
                <a:spcPts val="0"/>
              </a:spcAft>
              <a:buNone/>
            </a:pPr>
            <a:endParaRPr dirty="0"/>
          </a:p>
          <a:p>
            <a:pPr marL="457200" lvl="0" indent="-317500" algn="l" rtl="0">
              <a:lnSpc>
                <a:spcPct val="100000"/>
              </a:lnSpc>
              <a:spcBef>
                <a:spcPts val="0"/>
              </a:spcBef>
              <a:spcAft>
                <a:spcPts val="0"/>
              </a:spcAft>
              <a:buSzPts val="1400"/>
              <a:buAutoNum type="arabicPeriod"/>
            </a:pPr>
            <a:r>
              <a:rPr lang="en"/>
              <a:t>As long as an evaluation uses random sampling approach, it is a randomized controlled trial.  True/False</a:t>
            </a:r>
            <a:endParaRPr dirty="0"/>
          </a:p>
          <a:p>
            <a:pPr marL="457200" lvl="0" indent="0" algn="l" rtl="0">
              <a:lnSpc>
                <a:spcPct val="100000"/>
              </a:lnSpc>
              <a:spcBef>
                <a:spcPts val="0"/>
              </a:spcBef>
              <a:spcAft>
                <a:spcPts val="0"/>
              </a:spcAft>
              <a:buNone/>
            </a:pPr>
            <a:endParaRPr dirty="0"/>
          </a:p>
          <a:p>
            <a:pPr marL="457200" lvl="0" indent="-317500" algn="l" rtl="0">
              <a:lnSpc>
                <a:spcPct val="100000"/>
              </a:lnSpc>
              <a:spcBef>
                <a:spcPts val="0"/>
              </a:spcBef>
              <a:spcAft>
                <a:spcPts val="0"/>
              </a:spcAft>
              <a:buSzPts val="1400"/>
              <a:buAutoNum type="arabicPeriod"/>
            </a:pPr>
            <a:r>
              <a:rPr lang="en"/>
              <a:t>In a randomized controlled trial, the group that receive the program is called the “treatment group”. The group that do not received the program is called…?</a:t>
            </a:r>
            <a:endParaRPr dirty="0"/>
          </a:p>
          <a:p>
            <a:pPr marL="914400" lvl="1" indent="-317500" algn="l" rtl="0">
              <a:lnSpc>
                <a:spcPct val="100000"/>
              </a:lnSpc>
              <a:spcBef>
                <a:spcPts val="0"/>
              </a:spcBef>
              <a:spcAft>
                <a:spcPts val="0"/>
              </a:spcAft>
              <a:buSzPts val="1400"/>
              <a:buAutoNum type="alphaLcPeriod"/>
            </a:pPr>
            <a:r>
              <a:rPr lang="en"/>
              <a:t>Control group</a:t>
            </a:r>
            <a:endParaRPr dirty="0"/>
          </a:p>
          <a:p>
            <a:pPr marL="914400" lvl="1" indent="-317500" algn="l" rtl="0">
              <a:lnSpc>
                <a:spcPct val="100000"/>
              </a:lnSpc>
              <a:spcBef>
                <a:spcPts val="0"/>
              </a:spcBef>
              <a:spcAft>
                <a:spcPts val="0"/>
              </a:spcAft>
              <a:buSzPts val="1400"/>
              <a:buAutoNum type="alphaLcPeriod"/>
            </a:pPr>
            <a:r>
              <a:rPr lang="en"/>
              <a:t>Comparison group</a:t>
            </a:r>
            <a:endParaRPr dirty="0"/>
          </a:p>
          <a:p>
            <a:pPr marL="914400" lvl="1" indent="-317500" algn="l" rtl="0">
              <a:lnSpc>
                <a:spcPct val="100000"/>
              </a:lnSpc>
              <a:spcBef>
                <a:spcPts val="0"/>
              </a:spcBef>
              <a:spcAft>
                <a:spcPts val="0"/>
              </a:spcAft>
              <a:buSzPts val="1400"/>
              <a:buAutoNum type="alphaLcPeriod"/>
            </a:pPr>
            <a:r>
              <a:rPr lang="en"/>
              <a:t>All of the above</a:t>
            </a:r>
            <a:endParaRPr dirty="0"/>
          </a:p>
          <a:p>
            <a:pPr marL="914400" lvl="0" indent="0" algn="l" rtl="0">
              <a:lnSpc>
                <a:spcPct val="100000"/>
              </a:lnSpc>
              <a:spcBef>
                <a:spcPts val="0"/>
              </a:spcBef>
              <a:spcAft>
                <a:spcPts val="0"/>
              </a:spcAft>
              <a:buNone/>
            </a:pPr>
            <a:endParaRPr dirty="0"/>
          </a:p>
          <a:p>
            <a:pPr marL="457200" lvl="0" indent="-317500" algn="l" rtl="0">
              <a:lnSpc>
                <a:spcPct val="100000"/>
              </a:lnSpc>
              <a:spcBef>
                <a:spcPts val="0"/>
              </a:spcBef>
              <a:spcAft>
                <a:spcPts val="0"/>
              </a:spcAft>
              <a:buSzPts val="1400"/>
              <a:buAutoNum type="arabicPeriod"/>
            </a:pPr>
            <a:r>
              <a:rPr lang="en"/>
              <a:t>Which factors should be considered when determining the unit of randomization for a randomized controlled trial?  (select all that apply)</a:t>
            </a:r>
            <a:endParaRPr dirty="0"/>
          </a:p>
          <a:p>
            <a:pPr marL="914400" lvl="1" indent="-317500" algn="l" rtl="0">
              <a:lnSpc>
                <a:spcPct val="100000"/>
              </a:lnSpc>
              <a:spcBef>
                <a:spcPts val="0"/>
              </a:spcBef>
              <a:spcAft>
                <a:spcPts val="0"/>
              </a:spcAft>
              <a:buSzPts val="1400"/>
              <a:buAutoNum type="alphaLcPeriod"/>
            </a:pPr>
            <a:r>
              <a:rPr lang="en"/>
              <a:t>Sample size</a:t>
            </a:r>
            <a:endParaRPr dirty="0"/>
          </a:p>
          <a:p>
            <a:pPr marL="914400" lvl="1" indent="-317500" algn="l" rtl="0">
              <a:lnSpc>
                <a:spcPct val="100000"/>
              </a:lnSpc>
              <a:spcBef>
                <a:spcPts val="0"/>
              </a:spcBef>
              <a:spcAft>
                <a:spcPts val="0"/>
              </a:spcAft>
              <a:buSzPts val="1400"/>
              <a:buAutoNum type="alphaLcPeriod"/>
            </a:pPr>
            <a:r>
              <a:rPr lang="en"/>
              <a:t>Spillover/contamination</a:t>
            </a:r>
            <a:endParaRPr dirty="0"/>
          </a:p>
          <a:p>
            <a:pPr marL="914400" lvl="1" indent="-317500" algn="l" rtl="0">
              <a:lnSpc>
                <a:spcPct val="100000"/>
              </a:lnSpc>
              <a:spcBef>
                <a:spcPts val="0"/>
              </a:spcBef>
              <a:spcAft>
                <a:spcPts val="0"/>
              </a:spcAft>
              <a:buSzPts val="1400"/>
              <a:buAutoNum type="alphaLcPeriod"/>
            </a:pPr>
            <a:r>
              <a:rPr lang="en"/>
              <a:t>Logistical feasibility</a:t>
            </a:r>
            <a:endParaRPr dirty="0"/>
          </a:p>
          <a:p>
            <a:pPr marL="914400" lvl="1" indent="-317500" algn="l" rtl="0">
              <a:lnSpc>
                <a:spcPct val="100000"/>
              </a:lnSpc>
              <a:spcBef>
                <a:spcPts val="0"/>
              </a:spcBef>
              <a:spcAft>
                <a:spcPts val="0"/>
              </a:spcAft>
              <a:buSzPts val="1400"/>
              <a:buAutoNum type="alphaLcPeriod"/>
            </a:pPr>
            <a:r>
              <a:rPr lang="en"/>
              <a:t>At which level is the program administered?</a:t>
            </a:r>
            <a:endParaRPr dirty="0"/>
          </a:p>
        </p:txBody>
      </p:sp>
      <p:sp>
        <p:nvSpPr>
          <p:cNvPr id="1112" name="Google Shape;1112;p14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Quizzes</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43"/>
          <p:cNvPicPr preferRelativeResize="0"/>
          <p:nvPr/>
        </p:nvPicPr>
        <p:blipFill>
          <a:blip r:embed="rId3">
            <a:alphaModFix/>
          </a:blip>
          <a:stretch>
            <a:fillRect/>
          </a:stretch>
        </p:blipFill>
        <p:spPr>
          <a:xfrm>
            <a:off x="665277" y="385775"/>
            <a:ext cx="7661051" cy="4720451"/>
          </a:xfrm>
          <a:prstGeom prst="rect">
            <a:avLst/>
          </a:prstGeom>
          <a:noFill/>
          <a:ln>
            <a:noFill/>
          </a:ln>
        </p:spPr>
      </p:pic>
      <p:sp>
        <p:nvSpPr>
          <p:cNvPr id="225" name="Google Shape;225;p43"/>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4"/>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pic>
        <p:nvPicPr>
          <p:cNvPr id="231" name="Google Shape;231;p44"/>
          <p:cNvPicPr preferRelativeResize="0"/>
          <p:nvPr/>
        </p:nvPicPr>
        <p:blipFill>
          <a:blip r:embed="rId3">
            <a:alphaModFix/>
          </a:blip>
          <a:stretch>
            <a:fillRect/>
          </a:stretch>
        </p:blipFill>
        <p:spPr>
          <a:xfrm>
            <a:off x="595200" y="509075"/>
            <a:ext cx="7185113" cy="4517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5"/>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pic>
        <p:nvPicPr>
          <p:cNvPr id="237" name="Google Shape;237;p45"/>
          <p:cNvPicPr preferRelativeResize="0"/>
          <p:nvPr/>
        </p:nvPicPr>
        <p:blipFill>
          <a:blip r:embed="rId3">
            <a:alphaModFix/>
          </a:blip>
          <a:stretch>
            <a:fillRect/>
          </a:stretch>
        </p:blipFill>
        <p:spPr>
          <a:xfrm>
            <a:off x="719362" y="582488"/>
            <a:ext cx="7705275" cy="1486675"/>
          </a:xfrm>
          <a:prstGeom prst="rect">
            <a:avLst/>
          </a:prstGeom>
          <a:noFill/>
          <a:ln>
            <a:noFill/>
          </a:ln>
        </p:spPr>
      </p:pic>
      <p:sp>
        <p:nvSpPr>
          <p:cNvPr id="238" name="Google Shape;238;p45"/>
          <p:cNvSpPr txBox="1"/>
          <p:nvPr/>
        </p:nvSpPr>
        <p:spPr>
          <a:xfrm>
            <a:off x="779300" y="2211050"/>
            <a:ext cx="74130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FF0000"/>
                </a:solidFill>
                <a:latin typeface="Calibri"/>
                <a:ea typeface="Calibri"/>
                <a:cs typeface="Calibri"/>
                <a:sym typeface="Calibri"/>
              </a:rPr>
              <a:t>Counterfactual</a:t>
            </a:r>
            <a:r>
              <a:rPr lang="en" sz="1800">
                <a:latin typeface="Calibri"/>
                <a:ea typeface="Calibri"/>
                <a:cs typeface="Calibri"/>
                <a:sym typeface="Calibri"/>
              </a:rPr>
              <a:t>: represents the state of the world that program participants would have experienced in the absence of the program (i.e. had they not participated in the program)</a:t>
            </a:r>
            <a:endParaRPr sz="1800" dirty="0">
              <a:latin typeface="Calibri"/>
              <a:ea typeface="Calibri"/>
              <a:cs typeface="Calibri"/>
              <a:sym typeface="Calibri"/>
            </a:endParaRPr>
          </a:p>
        </p:txBody>
      </p:sp>
      <p:sp>
        <p:nvSpPr>
          <p:cNvPr id="239" name="Google Shape;239;p45"/>
          <p:cNvSpPr txBox="1"/>
          <p:nvPr/>
        </p:nvSpPr>
        <p:spPr>
          <a:xfrm>
            <a:off x="763075" y="3393025"/>
            <a:ext cx="78807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FF0000"/>
                </a:solidFill>
                <a:latin typeface="Calibri"/>
                <a:ea typeface="Calibri"/>
                <a:cs typeface="Calibri"/>
                <a:sym typeface="Calibri"/>
              </a:rPr>
              <a:t>Problem</a:t>
            </a:r>
            <a:r>
              <a:rPr lang="en" sz="1800">
                <a:latin typeface="Calibri"/>
                <a:ea typeface="Calibri"/>
                <a:cs typeface="Calibri"/>
                <a:sym typeface="Calibri"/>
              </a:rPr>
              <a:t>: Counterfactual cannot be observed</a:t>
            </a:r>
            <a:endParaRPr sz="1800" dirty="0">
              <a:latin typeface="Calibri"/>
              <a:ea typeface="Calibri"/>
              <a:cs typeface="Calibri"/>
              <a:sym typeface="Calibri"/>
            </a:endParaRPr>
          </a:p>
        </p:txBody>
      </p:sp>
      <p:sp>
        <p:nvSpPr>
          <p:cNvPr id="240" name="Google Shape;240;p45"/>
          <p:cNvSpPr txBox="1"/>
          <p:nvPr/>
        </p:nvSpPr>
        <p:spPr>
          <a:xfrm>
            <a:off x="763075" y="3926425"/>
            <a:ext cx="78807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dirty="0">
                <a:solidFill>
                  <a:srgbClr val="FF0000"/>
                </a:solidFill>
                <a:latin typeface="Calibri"/>
                <a:ea typeface="Calibri"/>
                <a:cs typeface="Calibri"/>
                <a:sym typeface="Calibri"/>
              </a:rPr>
              <a:t>Solution</a:t>
            </a:r>
            <a:r>
              <a:rPr lang="en" sz="1800" dirty="0">
                <a:latin typeface="Calibri"/>
                <a:ea typeface="Calibri"/>
                <a:cs typeface="Calibri"/>
                <a:sym typeface="Calibri"/>
              </a:rPr>
              <a:t>: We need to “mimic” or construct the counterfactual</a:t>
            </a:r>
            <a:endParaRPr sz="1800" dirty="0">
              <a:latin typeface="Calibri"/>
              <a:ea typeface="Calibri"/>
              <a:cs typeface="Calibri"/>
              <a:sym typeface="Calibri"/>
            </a:endParaRPr>
          </a:p>
          <a:p>
            <a:pPr marL="0" lvl="0" indent="0" algn="l" rtl="0">
              <a:lnSpc>
                <a:spcPct val="115000"/>
              </a:lnSpc>
              <a:spcBef>
                <a:spcPts val="0"/>
              </a:spcBef>
              <a:spcAft>
                <a:spcPts val="0"/>
              </a:spcAft>
              <a:buNone/>
            </a:pPr>
            <a:endParaRPr sz="1800" dirty="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6"/>
          <p:cNvSpPr txBox="1">
            <a:spLocks noGrp="1"/>
          </p:cNvSpPr>
          <p:nvPr>
            <p:ph type="title"/>
          </p:nvPr>
        </p:nvSpPr>
        <p:spPr>
          <a:xfrm>
            <a:off x="686400" y="9906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Constructing a counterfactual</a:t>
            </a:r>
            <a:endParaRPr dirty="0"/>
          </a:p>
        </p:txBody>
      </p:sp>
      <p:sp>
        <p:nvSpPr>
          <p:cNvPr id="246" name="Google Shape;246;p46"/>
          <p:cNvSpPr txBox="1">
            <a:spLocks noGrp="1"/>
          </p:cNvSpPr>
          <p:nvPr>
            <p:ph type="body" idx="1"/>
          </p:nvPr>
        </p:nvSpPr>
        <p:spPr>
          <a:xfrm>
            <a:off x="686400" y="1943100"/>
            <a:ext cx="7885500" cy="294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latin typeface="Calibri"/>
                <a:ea typeface="Calibri"/>
                <a:cs typeface="Calibri"/>
                <a:sym typeface="Calibri"/>
              </a:rPr>
              <a:t>Select a group not affected by the program</a:t>
            </a:r>
            <a:endParaRPr dirty="0">
              <a:solidFill>
                <a:srgbClr val="000000"/>
              </a:solidFill>
              <a:latin typeface="Calibri"/>
              <a:ea typeface="Calibri"/>
              <a:cs typeface="Calibri"/>
              <a:sym typeface="Calibri"/>
            </a:endParaRPr>
          </a:p>
          <a:p>
            <a:pPr marL="0" lvl="0" indent="0" algn="l" rtl="0">
              <a:spcBef>
                <a:spcPts val="0"/>
              </a:spcBef>
              <a:spcAft>
                <a:spcPts val="0"/>
              </a:spcAft>
              <a:buNone/>
            </a:pPr>
            <a:r>
              <a:rPr lang="en">
                <a:solidFill>
                  <a:srgbClr val="000000"/>
                </a:solidFill>
                <a:latin typeface="Calibri"/>
                <a:ea typeface="Calibri"/>
                <a:cs typeface="Calibri"/>
                <a:sym typeface="Calibri"/>
              </a:rPr>
              <a:t>= </a:t>
            </a:r>
            <a:r>
              <a:rPr lang="en" b="1">
                <a:solidFill>
                  <a:srgbClr val="006EB9"/>
                </a:solidFill>
                <a:latin typeface="Calibri"/>
                <a:ea typeface="Calibri"/>
                <a:cs typeface="Calibri"/>
                <a:sym typeface="Calibri"/>
              </a:rPr>
              <a:t>comparison group / control group</a:t>
            </a:r>
            <a:endParaRPr b="1" dirty="0">
              <a:solidFill>
                <a:srgbClr val="006EB9"/>
              </a:solidFill>
              <a:latin typeface="Calibri"/>
              <a:ea typeface="Calibri"/>
              <a:cs typeface="Calibri"/>
              <a:sym typeface="Calibri"/>
            </a:endParaRPr>
          </a:p>
          <a:p>
            <a:pPr marL="0" lvl="0" indent="0" algn="l" rtl="0">
              <a:spcBef>
                <a:spcPts val="0"/>
              </a:spcBef>
              <a:spcAft>
                <a:spcPts val="0"/>
              </a:spcAft>
              <a:buNone/>
            </a:pPr>
            <a:endParaRPr b="1" dirty="0">
              <a:solidFill>
                <a:srgbClr val="D79D2C"/>
              </a:solidFill>
              <a:latin typeface="Calibri"/>
              <a:ea typeface="Calibri"/>
              <a:cs typeface="Calibri"/>
              <a:sym typeface="Calibri"/>
            </a:endParaRPr>
          </a:p>
          <a:p>
            <a:pPr marL="0" lvl="0" indent="0" algn="l" rtl="0">
              <a:spcBef>
                <a:spcPts val="0"/>
              </a:spcBef>
              <a:spcAft>
                <a:spcPts val="0"/>
              </a:spcAft>
              <a:buNone/>
            </a:pPr>
            <a:r>
              <a:rPr lang="en">
                <a:solidFill>
                  <a:srgbClr val="000000"/>
                </a:solidFill>
                <a:latin typeface="Calibri"/>
                <a:ea typeface="Calibri"/>
                <a:cs typeface="Calibri"/>
                <a:sym typeface="Calibri"/>
              </a:rPr>
              <a:t>How this group is selected is a </a:t>
            </a:r>
            <a:r>
              <a:rPr lang="en" b="1">
                <a:solidFill>
                  <a:srgbClr val="006EB9"/>
                </a:solidFill>
                <a:latin typeface="Calibri"/>
                <a:ea typeface="Calibri"/>
                <a:cs typeface="Calibri"/>
                <a:sym typeface="Calibri"/>
              </a:rPr>
              <a:t>key decision</a:t>
            </a:r>
            <a:r>
              <a:rPr lang="en" b="1">
                <a:solidFill>
                  <a:srgbClr val="D79D2C"/>
                </a:solidFill>
                <a:latin typeface="Calibri"/>
                <a:ea typeface="Calibri"/>
                <a:cs typeface="Calibri"/>
                <a:sym typeface="Calibri"/>
              </a:rPr>
              <a:t> </a:t>
            </a:r>
            <a:r>
              <a:rPr lang="en">
                <a:solidFill>
                  <a:srgbClr val="000000"/>
                </a:solidFill>
                <a:latin typeface="Calibri"/>
                <a:ea typeface="Calibri"/>
                <a:cs typeface="Calibri"/>
                <a:sym typeface="Calibri"/>
              </a:rPr>
              <a:t>in the design of any impact evaluation.</a:t>
            </a:r>
            <a:endParaRPr dirty="0"/>
          </a:p>
        </p:txBody>
      </p:sp>
      <p:sp>
        <p:nvSpPr>
          <p:cNvPr id="247" name="Google Shape;247;p46"/>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7"/>
          <p:cNvSpPr txBox="1">
            <a:spLocks noGrp="1"/>
          </p:cNvSpPr>
          <p:nvPr>
            <p:ph type="title"/>
          </p:nvPr>
        </p:nvSpPr>
        <p:spPr>
          <a:xfrm>
            <a:off x="686400" y="9906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Selecting the comparison group</a:t>
            </a:r>
            <a:endParaRPr dirty="0"/>
          </a:p>
        </p:txBody>
      </p:sp>
      <p:sp>
        <p:nvSpPr>
          <p:cNvPr id="253" name="Google Shape;253;p47"/>
          <p:cNvSpPr txBox="1">
            <a:spLocks noGrp="1"/>
          </p:cNvSpPr>
          <p:nvPr>
            <p:ph type="body" idx="1"/>
          </p:nvPr>
        </p:nvSpPr>
        <p:spPr>
          <a:xfrm>
            <a:off x="746350" y="1631375"/>
            <a:ext cx="7885500" cy="294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000000"/>
                </a:solidFill>
                <a:latin typeface="Calibri"/>
                <a:ea typeface="Calibri"/>
                <a:cs typeface="Calibri"/>
                <a:sym typeface="Calibri"/>
              </a:rPr>
              <a:t>Idea: </a:t>
            </a:r>
            <a:r>
              <a:rPr lang="en" dirty="0">
                <a:solidFill>
                  <a:srgbClr val="000000"/>
                </a:solidFill>
                <a:latin typeface="Calibri"/>
                <a:ea typeface="Calibri"/>
                <a:cs typeface="Calibri"/>
                <a:sym typeface="Calibri"/>
              </a:rPr>
              <a:t>Select a group that is </a:t>
            </a:r>
            <a:r>
              <a:rPr lang="en" b="1" dirty="0">
                <a:solidFill>
                  <a:srgbClr val="006EB9"/>
                </a:solidFill>
                <a:latin typeface="Calibri"/>
                <a:ea typeface="Calibri"/>
                <a:cs typeface="Calibri"/>
                <a:sym typeface="Calibri"/>
              </a:rPr>
              <a:t>identical</a:t>
            </a:r>
            <a:r>
              <a:rPr lang="en" b="1" dirty="0">
                <a:solidFill>
                  <a:srgbClr val="000000"/>
                </a:solidFill>
                <a:latin typeface="Calibri"/>
                <a:ea typeface="Calibri"/>
                <a:cs typeface="Calibri"/>
                <a:sym typeface="Calibri"/>
              </a:rPr>
              <a:t> </a:t>
            </a:r>
            <a:r>
              <a:rPr lang="en" dirty="0">
                <a:solidFill>
                  <a:srgbClr val="000000"/>
                </a:solidFill>
                <a:latin typeface="Calibri"/>
                <a:ea typeface="Calibri"/>
                <a:cs typeface="Calibri"/>
                <a:sym typeface="Calibri"/>
              </a:rPr>
              <a:t>to the group of participants in all ways except one: their exposure to the program being evaluated</a:t>
            </a:r>
            <a:endParaRPr dirty="0">
              <a:solidFill>
                <a:srgbClr val="000000"/>
              </a:solidFill>
              <a:latin typeface="Calibri"/>
              <a:ea typeface="Calibri"/>
              <a:cs typeface="Calibri"/>
              <a:sym typeface="Calibri"/>
            </a:endParaRPr>
          </a:p>
          <a:p>
            <a:pPr marL="0" lvl="0" indent="0" algn="l" rtl="0">
              <a:spcBef>
                <a:spcPts val="0"/>
              </a:spcBef>
              <a:spcAft>
                <a:spcPts val="0"/>
              </a:spcAft>
              <a:buNone/>
            </a:pPr>
            <a:endParaRPr dirty="0">
              <a:solidFill>
                <a:srgbClr val="000000"/>
              </a:solidFill>
              <a:latin typeface="Calibri"/>
              <a:ea typeface="Calibri"/>
              <a:cs typeface="Calibri"/>
              <a:sym typeface="Calibri"/>
            </a:endParaRPr>
          </a:p>
          <a:p>
            <a:pPr marL="0" lvl="0" indent="0" algn="l" rtl="0">
              <a:spcBef>
                <a:spcPts val="0"/>
              </a:spcBef>
              <a:spcAft>
                <a:spcPts val="0"/>
              </a:spcAft>
              <a:buNone/>
            </a:pPr>
            <a:r>
              <a:rPr lang="en" b="1" dirty="0">
                <a:solidFill>
                  <a:srgbClr val="000000"/>
                </a:solidFill>
                <a:latin typeface="Calibri"/>
                <a:ea typeface="Calibri"/>
                <a:cs typeface="Calibri"/>
                <a:sym typeface="Calibri"/>
              </a:rPr>
              <a:t>Goal: </a:t>
            </a:r>
            <a:r>
              <a:rPr lang="en" dirty="0">
                <a:solidFill>
                  <a:srgbClr val="000000"/>
                </a:solidFill>
                <a:latin typeface="Calibri"/>
                <a:ea typeface="Calibri"/>
                <a:cs typeface="Calibri"/>
                <a:sym typeface="Calibri"/>
              </a:rPr>
              <a:t>To be able to </a:t>
            </a:r>
            <a:r>
              <a:rPr lang="en" b="1" dirty="0">
                <a:solidFill>
                  <a:srgbClr val="006EB9"/>
                </a:solidFill>
                <a:latin typeface="Calibri"/>
                <a:ea typeface="Calibri"/>
                <a:cs typeface="Calibri"/>
                <a:sym typeface="Calibri"/>
              </a:rPr>
              <a:t>attribute differences </a:t>
            </a:r>
            <a:r>
              <a:rPr lang="en" dirty="0">
                <a:solidFill>
                  <a:srgbClr val="000000"/>
                </a:solidFill>
                <a:latin typeface="Calibri"/>
                <a:ea typeface="Calibri"/>
                <a:cs typeface="Calibri"/>
                <a:sym typeface="Calibri"/>
              </a:rPr>
              <a:t>in outcomes between the participants and the comparison group to the program (and not to other factors)</a:t>
            </a:r>
            <a:endParaRPr dirty="0">
              <a:solidFill>
                <a:srgbClr val="000000"/>
              </a:solidFill>
              <a:latin typeface="Calibri"/>
              <a:ea typeface="Calibri"/>
              <a:cs typeface="Calibri"/>
              <a:sym typeface="Calibri"/>
            </a:endParaRPr>
          </a:p>
          <a:p>
            <a:pPr marL="0" lvl="0" indent="0" algn="l" rtl="0">
              <a:spcBef>
                <a:spcPts val="0"/>
              </a:spcBef>
              <a:spcAft>
                <a:spcPts val="0"/>
              </a:spcAft>
              <a:buNone/>
            </a:pPr>
            <a:endParaRPr dirty="0">
              <a:solidFill>
                <a:srgbClr val="000000"/>
              </a:solidFill>
              <a:latin typeface="Calibri"/>
              <a:ea typeface="Calibri"/>
              <a:cs typeface="Calibri"/>
              <a:sym typeface="Calibri"/>
            </a:endParaRPr>
          </a:p>
        </p:txBody>
      </p:sp>
      <p:pic>
        <p:nvPicPr>
          <p:cNvPr id="254" name="Google Shape;254;p47"/>
          <p:cNvPicPr preferRelativeResize="0"/>
          <p:nvPr/>
        </p:nvPicPr>
        <p:blipFill>
          <a:blip r:embed="rId3">
            <a:alphaModFix/>
          </a:blip>
          <a:stretch>
            <a:fillRect/>
          </a:stretch>
        </p:blipFill>
        <p:spPr>
          <a:xfrm>
            <a:off x="1897775" y="3369275"/>
            <a:ext cx="5150899" cy="1774225"/>
          </a:xfrm>
          <a:prstGeom prst="rect">
            <a:avLst/>
          </a:prstGeom>
          <a:noFill/>
          <a:ln>
            <a:noFill/>
          </a:ln>
        </p:spPr>
      </p:pic>
      <p:sp>
        <p:nvSpPr>
          <p:cNvPr id="255" name="Google Shape;255;p47"/>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48"/>
          <p:cNvSpPr txBox="1">
            <a:spLocks noGrp="1"/>
          </p:cNvSpPr>
          <p:nvPr>
            <p:ph type="body" idx="1"/>
          </p:nvPr>
        </p:nvSpPr>
        <p:spPr>
          <a:xfrm>
            <a:off x="746350" y="1859975"/>
            <a:ext cx="7885500" cy="18525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3300" b="1" i="1">
                <a:solidFill>
                  <a:srgbClr val="000000"/>
                </a:solidFill>
                <a:latin typeface="Calibri"/>
                <a:ea typeface="Calibri"/>
                <a:cs typeface="Calibri"/>
                <a:sym typeface="Calibri"/>
              </a:rPr>
              <a:t>An impact evaluation is only as good as the comparison group it uses to mimic the counterfactual</a:t>
            </a:r>
            <a:endParaRPr dirty="0">
              <a:solidFill>
                <a:srgbClr val="000000"/>
              </a:solidFill>
              <a:latin typeface="Calibri"/>
              <a:ea typeface="Calibri"/>
              <a:cs typeface="Calibri"/>
              <a:sym typeface="Calibri"/>
            </a:endParaRPr>
          </a:p>
        </p:txBody>
      </p:sp>
      <p:sp>
        <p:nvSpPr>
          <p:cNvPr id="262" name="Google Shape;262;p4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body" idx="1"/>
          </p:nvPr>
        </p:nvSpPr>
        <p:spPr>
          <a:xfrm>
            <a:off x="746350" y="1859975"/>
            <a:ext cx="7885500" cy="1852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300" b="1" i="1">
                <a:solidFill>
                  <a:srgbClr val="000000"/>
                </a:solidFill>
                <a:latin typeface="Calibri"/>
                <a:ea typeface="Calibri"/>
                <a:cs typeface="Calibri"/>
                <a:sym typeface="Calibri"/>
              </a:rPr>
              <a:t>What are the problems of the comparison groups in the following examples?</a:t>
            </a:r>
            <a:endParaRPr dirty="0">
              <a:solidFill>
                <a:srgbClr val="000000"/>
              </a:solidFill>
              <a:latin typeface="Calibri"/>
              <a:ea typeface="Calibri"/>
              <a:cs typeface="Calibri"/>
              <a:sym typeface="Calibri"/>
            </a:endParaRPr>
          </a:p>
        </p:txBody>
      </p:sp>
      <p:sp>
        <p:nvSpPr>
          <p:cNvPr id="268" name="Google Shape;268;p49"/>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pic>
        <p:nvPicPr>
          <p:cNvPr id="269" name="Google Shape;269;p49"/>
          <p:cNvPicPr preferRelativeResize="0"/>
          <p:nvPr/>
        </p:nvPicPr>
        <p:blipFill>
          <a:blip r:embed="rId3">
            <a:alphaModFix/>
          </a:blip>
          <a:stretch>
            <a:fillRect/>
          </a:stretch>
        </p:blipFill>
        <p:spPr>
          <a:xfrm>
            <a:off x="4071863" y="3801225"/>
            <a:ext cx="1234475" cy="1234475"/>
          </a:xfrm>
          <a:prstGeom prst="rect">
            <a:avLst/>
          </a:prstGeom>
          <a:noFill/>
          <a:ln>
            <a:noFill/>
          </a:ln>
        </p:spPr>
      </p:pic>
      <p:sp>
        <p:nvSpPr>
          <p:cNvPr id="270" name="Google Shape;270;p49"/>
          <p:cNvSpPr/>
          <p:nvPr/>
        </p:nvSpPr>
        <p:spPr>
          <a:xfrm>
            <a:off x="2194550" y="3299900"/>
            <a:ext cx="1706400" cy="1125600"/>
          </a:xfrm>
          <a:prstGeom prst="wedgeEllipseCallout">
            <a:avLst>
              <a:gd name="adj1" fmla="val 63198"/>
              <a:gd name="adj2" fmla="val 4309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i="1"/>
              <a:t>Are we comparing apples with apples?</a:t>
            </a:r>
            <a:endParaRPr sz="1600" i="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0"/>
          <p:cNvSpPr txBox="1">
            <a:spLocks noGrp="1"/>
          </p:cNvSpPr>
          <p:nvPr>
            <p:ph type="title"/>
          </p:nvPr>
        </p:nvSpPr>
        <p:spPr>
          <a:xfrm>
            <a:off x="686400" y="9906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remedial education program</a:t>
            </a:r>
            <a:endParaRPr dirty="0"/>
          </a:p>
        </p:txBody>
      </p:sp>
      <p:sp>
        <p:nvSpPr>
          <p:cNvPr id="276" name="Google Shape;276;p50"/>
          <p:cNvSpPr txBox="1">
            <a:spLocks noGrp="1"/>
          </p:cNvSpPr>
          <p:nvPr>
            <p:ph type="body" idx="1"/>
          </p:nvPr>
        </p:nvSpPr>
        <p:spPr>
          <a:xfrm>
            <a:off x="686400" y="1943100"/>
            <a:ext cx="7885500" cy="294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Students with math test scores below a certain threshold are provided with one-hour after school tutoring with targeted instruction. After one year, we compare endline math test scores between: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a:solidFill>
                  <a:srgbClr val="C00000"/>
                </a:solidFill>
              </a:rPr>
              <a:t>Treatment group:</a:t>
            </a:r>
            <a:r>
              <a:rPr lang="en"/>
              <a:t> students who received the program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a:solidFill>
                  <a:srgbClr val="0079A8"/>
                </a:solidFill>
              </a:rPr>
              <a:t>Comparison group:</a:t>
            </a:r>
            <a:r>
              <a:rPr lang="en"/>
              <a:t> students who did not receive the program</a:t>
            </a:r>
            <a:endParaRPr dirty="0"/>
          </a:p>
        </p:txBody>
      </p:sp>
      <p:sp>
        <p:nvSpPr>
          <p:cNvPr id="277" name="Google Shape;277;p50"/>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3"/>
          <p:cNvSpPr txBox="1"/>
          <p:nvPr/>
        </p:nvSpPr>
        <p:spPr>
          <a:xfrm>
            <a:off x="219000" y="587400"/>
            <a:ext cx="1506600" cy="32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880" b="1">
                <a:solidFill>
                  <a:srgbClr val="FFFFFF"/>
                </a:solidFill>
              </a:rPr>
              <a:t>April   </a:t>
            </a:r>
            <a:r>
              <a:rPr lang="en" sz="880" b="1" i="0" u="none" strike="noStrike" cap="none">
                <a:solidFill>
                  <a:srgbClr val="FFFFFF"/>
                </a:solidFill>
                <a:latin typeface="Arial"/>
                <a:ea typeface="Arial"/>
                <a:cs typeface="Arial"/>
                <a:sym typeface="Arial"/>
              </a:rPr>
              <a:t> 2 0 2 3</a:t>
            </a:r>
            <a:endParaRPr sz="880" b="1" i="0" u="none" strike="noStrike" cap="none" dirty="0">
              <a:solidFill>
                <a:srgbClr val="FFFFFF"/>
              </a:solidFill>
              <a:latin typeface="Arial"/>
              <a:ea typeface="Arial"/>
              <a:cs typeface="Arial"/>
              <a:sym typeface="Arial"/>
            </a:endParaRPr>
          </a:p>
        </p:txBody>
      </p:sp>
      <p:sp>
        <p:nvSpPr>
          <p:cNvPr id="154" name="Google Shape;154;p33"/>
          <p:cNvSpPr txBox="1">
            <a:spLocks noGrp="1"/>
          </p:cNvSpPr>
          <p:nvPr>
            <p:ph type="ctrTitle"/>
          </p:nvPr>
        </p:nvSpPr>
        <p:spPr>
          <a:xfrm>
            <a:off x="1363975" y="1588700"/>
            <a:ext cx="6423600" cy="11301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3600"/>
              <a:buNone/>
            </a:pPr>
            <a:r>
              <a:rPr lang="en"/>
              <a:t>Randomized Controlled Trial</a:t>
            </a:r>
            <a:endParaRPr dirty="0"/>
          </a:p>
        </p:txBody>
      </p:sp>
      <p:sp>
        <p:nvSpPr>
          <p:cNvPr id="155" name="Google Shape;155;p33"/>
          <p:cNvSpPr txBox="1">
            <a:spLocks noGrp="1"/>
          </p:cNvSpPr>
          <p:nvPr>
            <p:ph type="subTitle" idx="1"/>
          </p:nvPr>
        </p:nvSpPr>
        <p:spPr>
          <a:xfrm>
            <a:off x="1735375" y="2718800"/>
            <a:ext cx="5680800" cy="500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1800"/>
              <a:buNone/>
            </a:pPr>
            <a:r>
              <a:rPr lang="en"/>
              <a:t>Measuring impact of development programs</a:t>
            </a:r>
            <a:endParaRPr dirty="0"/>
          </a:p>
        </p:txBody>
      </p:sp>
      <p:sp>
        <p:nvSpPr>
          <p:cNvPr id="156" name="Google Shape;156;p33"/>
          <p:cNvSpPr txBox="1"/>
          <p:nvPr/>
        </p:nvSpPr>
        <p:spPr>
          <a:xfrm>
            <a:off x="3072000" y="3957685"/>
            <a:ext cx="3000000" cy="646300"/>
          </a:xfrm>
          <a:prstGeom prst="rect">
            <a:avLst/>
          </a:prstGeom>
          <a:noFill/>
          <a:ln>
            <a:noFill/>
          </a:ln>
        </p:spPr>
        <p:txBody>
          <a:bodyPr spcFirstLastPara="1" wrap="square" lIns="91425" tIns="91425" rIns="91425" bIns="91425" anchor="t" anchorCtr="0">
            <a:spAutoFit/>
          </a:bodyPr>
          <a:lstStyle/>
          <a:p>
            <a:pPr marL="0" marR="0" lvl="0" indent="0" algn="ctr" rtl="0">
              <a:lnSpc>
                <a:spcPct val="120000"/>
              </a:lnSpc>
              <a:spcBef>
                <a:spcPts val="0"/>
              </a:spcBef>
              <a:spcAft>
                <a:spcPts val="0"/>
              </a:spcAft>
              <a:buClr>
                <a:srgbClr val="000000"/>
              </a:buClr>
              <a:buSzPts val="1500"/>
              <a:buFont typeface="Arial"/>
              <a:buNone/>
            </a:pPr>
            <a:r>
              <a:rPr lang="en" sz="1500" b="1" i="0" u="none" strike="noStrike" cap="none" dirty="0">
                <a:solidFill>
                  <a:srgbClr val="FFFFFF"/>
                </a:solidFill>
                <a:latin typeface="Arial"/>
                <a:ea typeface="Arial"/>
                <a:cs typeface="Arial"/>
                <a:sym typeface="Arial"/>
              </a:rPr>
              <a:t>Soumya Kochhat</a:t>
            </a:r>
            <a:endParaRPr sz="1500" b="1" i="0" u="none" strike="noStrike" cap="none" dirty="0">
              <a:solidFill>
                <a:srgbClr val="FFFFFF"/>
              </a:solidFill>
              <a:latin typeface="Arial"/>
              <a:ea typeface="Arial"/>
              <a:cs typeface="Arial"/>
              <a:sym typeface="Arial"/>
            </a:endParaRPr>
          </a:p>
          <a:p>
            <a:pPr marL="0" marR="0" lvl="0" indent="0" algn="ctr" rtl="0">
              <a:lnSpc>
                <a:spcPct val="120000"/>
              </a:lnSpc>
              <a:spcBef>
                <a:spcPts val="0"/>
              </a:spcBef>
              <a:spcAft>
                <a:spcPts val="0"/>
              </a:spcAft>
              <a:buClr>
                <a:srgbClr val="000000"/>
              </a:buClr>
              <a:buSzPts val="1000"/>
              <a:buFont typeface="Arial"/>
              <a:buNone/>
            </a:pPr>
            <a:r>
              <a:rPr lang="en" sz="1000" dirty="0">
                <a:solidFill>
                  <a:srgbClr val="FFFFFF"/>
                </a:solidFill>
              </a:rPr>
              <a:t>Research Manager</a:t>
            </a:r>
            <a:r>
              <a:rPr lang="en" sz="1000" b="0" i="0" u="none" strike="noStrike" cap="none" dirty="0">
                <a:solidFill>
                  <a:srgbClr val="FFFFFF"/>
                </a:solidFill>
                <a:latin typeface="Arial"/>
                <a:ea typeface="Arial"/>
                <a:cs typeface="Arial"/>
                <a:sym typeface="Arial"/>
              </a:rPr>
              <a:t>, IPA P</a:t>
            </a:r>
            <a:r>
              <a:rPr lang="en" sz="1000" dirty="0">
                <a:solidFill>
                  <a:srgbClr val="FFFFFF"/>
                </a:solidFill>
              </a:rPr>
              <a:t>hilippines</a:t>
            </a:r>
            <a:endParaRPr sz="1300" b="0" i="0" u="none" strike="noStrike" cap="none" dirty="0">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1"/>
          <p:cNvSpPr txBox="1">
            <a:spLocks noGrp="1"/>
          </p:cNvSpPr>
          <p:nvPr>
            <p:ph type="title"/>
          </p:nvPr>
        </p:nvSpPr>
        <p:spPr>
          <a:xfrm>
            <a:off x="686400" y="9906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business management training program</a:t>
            </a:r>
            <a:endParaRPr dirty="0"/>
          </a:p>
        </p:txBody>
      </p:sp>
      <p:sp>
        <p:nvSpPr>
          <p:cNvPr id="283" name="Google Shape;283;p51"/>
          <p:cNvSpPr txBox="1">
            <a:spLocks noGrp="1"/>
          </p:cNvSpPr>
          <p:nvPr>
            <p:ph type="body" idx="1"/>
          </p:nvPr>
        </p:nvSpPr>
        <p:spPr>
          <a:xfrm>
            <a:off x="686400" y="1943100"/>
            <a:ext cx="7885500" cy="294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group of female micro-entrepreneurs are offered a training program to support them in better managing their enterprises. After one year, we compare business income between: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a:solidFill>
                  <a:srgbClr val="C00000"/>
                </a:solidFill>
              </a:rPr>
              <a:t>Treatment group:</a:t>
            </a:r>
            <a:r>
              <a:rPr lang="en"/>
              <a:t> women who signed up and attended the training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a:solidFill>
                  <a:srgbClr val="0079A8"/>
                </a:solidFill>
              </a:rPr>
              <a:t>Comparison group:</a:t>
            </a:r>
            <a:r>
              <a:rPr lang="en"/>
              <a:t> women who did not sign up for the training</a:t>
            </a:r>
            <a:endParaRPr dirty="0"/>
          </a:p>
        </p:txBody>
      </p:sp>
      <p:sp>
        <p:nvSpPr>
          <p:cNvPr id="284" name="Google Shape;284;p5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2"/>
          <p:cNvSpPr txBox="1">
            <a:spLocks noGrp="1"/>
          </p:cNvSpPr>
          <p:nvPr>
            <p:ph type="title"/>
          </p:nvPr>
        </p:nvSpPr>
        <p:spPr>
          <a:xfrm>
            <a:off x="686400" y="9906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livelihood program</a:t>
            </a:r>
            <a:endParaRPr dirty="0"/>
          </a:p>
        </p:txBody>
      </p:sp>
      <p:sp>
        <p:nvSpPr>
          <p:cNvPr id="290" name="Google Shape;290;p52"/>
          <p:cNvSpPr txBox="1">
            <a:spLocks noGrp="1"/>
          </p:cNvSpPr>
          <p:nvPr>
            <p:ph type="body" idx="1"/>
          </p:nvPr>
        </p:nvSpPr>
        <p:spPr>
          <a:xfrm>
            <a:off x="686400" y="1943100"/>
            <a:ext cx="7885500" cy="294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Social workers visit households locating in different parts of a community to select 50% of them, to offer a livelihood program. After one year, we compare household income between: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a:solidFill>
                  <a:srgbClr val="C00000"/>
                </a:solidFill>
              </a:rPr>
              <a:t>Treatment group:</a:t>
            </a:r>
            <a:r>
              <a:rPr lang="en"/>
              <a:t> households enrolled in the livelihood program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a:solidFill>
                  <a:srgbClr val="0079A8"/>
                </a:solidFill>
              </a:rPr>
              <a:t>Comparison group:</a:t>
            </a:r>
            <a:r>
              <a:rPr lang="en"/>
              <a:t> households not enrolled in the livelihood program</a:t>
            </a:r>
            <a:endParaRPr dirty="0"/>
          </a:p>
        </p:txBody>
      </p:sp>
      <p:sp>
        <p:nvSpPr>
          <p:cNvPr id="291" name="Google Shape;291;p52"/>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3"/>
          <p:cNvSpPr txBox="1">
            <a:spLocks noGrp="1"/>
          </p:cNvSpPr>
          <p:nvPr>
            <p:ph type="subTitle" idx="1"/>
          </p:nvPr>
        </p:nvSpPr>
        <p:spPr>
          <a:xfrm>
            <a:off x="919675" y="2941325"/>
            <a:ext cx="6948000" cy="128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3765"/>
              <a:buNone/>
            </a:pPr>
            <a:r>
              <a:rPr lang="en"/>
              <a:t>Randomized Controlled Trial (RCT)</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4"/>
          <p:cNvSpPr/>
          <p:nvPr/>
        </p:nvSpPr>
        <p:spPr>
          <a:xfrm>
            <a:off x="3897797" y="3510300"/>
            <a:ext cx="2371200" cy="6978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NO 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302" name="Google Shape;302;p54"/>
          <p:cNvSpPr/>
          <p:nvPr/>
        </p:nvSpPr>
        <p:spPr>
          <a:xfrm>
            <a:off x="397465" y="2158979"/>
            <a:ext cx="2028300" cy="4383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b="0" i="0" u="none" strike="noStrike" cap="none">
                <a:solidFill>
                  <a:schemeClr val="dk1"/>
                </a:solidFill>
                <a:latin typeface="Arial"/>
                <a:ea typeface="Arial"/>
                <a:cs typeface="Arial"/>
                <a:sym typeface="Arial"/>
              </a:rPr>
              <a:t>Program candidates</a:t>
            </a:r>
            <a:endParaRPr sz="1500" b="0" i="0" u="none" strike="noStrike" cap="none" dirty="0">
              <a:solidFill>
                <a:schemeClr val="dk1"/>
              </a:solidFill>
              <a:latin typeface="Arial"/>
              <a:ea typeface="Arial"/>
              <a:cs typeface="Arial"/>
              <a:sym typeface="Arial"/>
            </a:endParaRPr>
          </a:p>
        </p:txBody>
      </p:sp>
      <p:sp>
        <p:nvSpPr>
          <p:cNvPr id="303" name="Google Shape;303;p54"/>
          <p:cNvSpPr/>
          <p:nvPr/>
        </p:nvSpPr>
        <p:spPr>
          <a:xfrm>
            <a:off x="7440953" y="2680467"/>
            <a:ext cx="1365000" cy="438300"/>
          </a:xfrm>
          <a:prstGeom prst="rect">
            <a:avLst/>
          </a:prstGeom>
          <a:noFill/>
          <a:ln>
            <a:noFill/>
          </a:ln>
        </p:spPr>
        <p:txBody>
          <a:bodyPr spcFirstLastPara="1" wrap="square" lIns="58900" tIns="29450" rIns="58900" bIns="29450" anchor="t" anchorCtr="0">
            <a:noAutofit/>
          </a:bodyPr>
          <a:lstStyle/>
          <a:p>
            <a:pPr marL="0" marR="0" lvl="0" indent="0" algn="l" rtl="0">
              <a:lnSpc>
                <a:spcPct val="100000"/>
              </a:lnSpc>
              <a:spcBef>
                <a:spcPts val="0"/>
              </a:spcBef>
              <a:spcAft>
                <a:spcPts val="0"/>
              </a:spcAft>
              <a:buClr>
                <a:srgbClr val="D29112"/>
              </a:buClr>
              <a:buSzPts val="1500"/>
              <a:buFont typeface="Arial"/>
              <a:buNone/>
            </a:pPr>
            <a:r>
              <a:rPr lang="en" sz="1500" b="0" i="0" u="none" strike="noStrike" cap="none">
                <a:solidFill>
                  <a:schemeClr val="dk1"/>
                </a:solidFill>
                <a:latin typeface="Arial"/>
                <a:ea typeface="Arial"/>
                <a:cs typeface="Arial"/>
                <a:sym typeface="Arial"/>
              </a:rPr>
              <a:t>Outcomes of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D29112"/>
              </a:buClr>
              <a:buSzPts val="1500"/>
              <a:buFont typeface="Arial"/>
              <a:buNone/>
            </a:pPr>
            <a:r>
              <a:rPr lang="en" sz="1500" b="0" i="0" u="none" strike="noStrike" cap="none">
                <a:solidFill>
                  <a:schemeClr val="dk1"/>
                </a:solidFill>
                <a:latin typeface="Arial"/>
                <a:ea typeface="Arial"/>
                <a:cs typeface="Arial"/>
                <a:sym typeface="Arial"/>
              </a:rPr>
              <a:t>interest</a:t>
            </a:r>
            <a:endParaRPr sz="1500" b="0" i="0" u="none" strike="noStrike" cap="none" dirty="0">
              <a:solidFill>
                <a:schemeClr val="dk1"/>
              </a:solidFill>
              <a:latin typeface="Arial"/>
              <a:ea typeface="Arial"/>
              <a:cs typeface="Arial"/>
              <a:sym typeface="Arial"/>
            </a:endParaRPr>
          </a:p>
        </p:txBody>
      </p:sp>
      <p:sp>
        <p:nvSpPr>
          <p:cNvPr id="304" name="Google Shape;304;p54"/>
          <p:cNvSpPr/>
          <p:nvPr/>
        </p:nvSpPr>
        <p:spPr>
          <a:xfrm>
            <a:off x="438671" y="2624573"/>
            <a:ext cx="1982400" cy="6429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305" name="Google Shape;305;p54"/>
          <p:cNvPicPr preferRelativeResize="0"/>
          <p:nvPr/>
        </p:nvPicPr>
        <p:blipFill rotWithShape="1">
          <a:blip r:embed="rId3">
            <a:alphaModFix/>
          </a:blip>
          <a:srcRect/>
          <a:stretch/>
        </p:blipFill>
        <p:spPr>
          <a:xfrm>
            <a:off x="535783" y="2673131"/>
            <a:ext cx="128085" cy="272913"/>
          </a:xfrm>
          <a:prstGeom prst="rect">
            <a:avLst/>
          </a:prstGeom>
          <a:noFill/>
          <a:ln>
            <a:noFill/>
          </a:ln>
        </p:spPr>
      </p:pic>
      <p:pic>
        <p:nvPicPr>
          <p:cNvPr id="306" name="Google Shape;306;p54"/>
          <p:cNvPicPr preferRelativeResize="0"/>
          <p:nvPr/>
        </p:nvPicPr>
        <p:blipFill rotWithShape="1">
          <a:blip r:embed="rId3">
            <a:alphaModFix/>
          </a:blip>
          <a:srcRect/>
          <a:stretch/>
        </p:blipFill>
        <p:spPr>
          <a:xfrm>
            <a:off x="784697" y="2809588"/>
            <a:ext cx="128086" cy="272913"/>
          </a:xfrm>
          <a:prstGeom prst="rect">
            <a:avLst/>
          </a:prstGeom>
          <a:noFill/>
          <a:ln>
            <a:noFill/>
          </a:ln>
        </p:spPr>
      </p:pic>
      <p:pic>
        <p:nvPicPr>
          <p:cNvPr id="307" name="Google Shape;307;p54"/>
          <p:cNvPicPr preferRelativeResize="0"/>
          <p:nvPr/>
        </p:nvPicPr>
        <p:blipFill rotWithShape="1">
          <a:blip r:embed="rId3">
            <a:alphaModFix/>
          </a:blip>
          <a:srcRect/>
          <a:stretch/>
        </p:blipFill>
        <p:spPr>
          <a:xfrm>
            <a:off x="1044776" y="2673131"/>
            <a:ext cx="128085" cy="272913"/>
          </a:xfrm>
          <a:prstGeom prst="rect">
            <a:avLst/>
          </a:prstGeom>
          <a:noFill/>
          <a:ln>
            <a:noFill/>
          </a:ln>
        </p:spPr>
      </p:pic>
      <p:pic>
        <p:nvPicPr>
          <p:cNvPr id="308" name="Google Shape;308;p54"/>
          <p:cNvPicPr preferRelativeResize="0"/>
          <p:nvPr/>
        </p:nvPicPr>
        <p:blipFill rotWithShape="1">
          <a:blip r:embed="rId3">
            <a:alphaModFix/>
          </a:blip>
          <a:srcRect/>
          <a:stretch/>
        </p:blipFill>
        <p:spPr>
          <a:xfrm>
            <a:off x="1271365" y="2946044"/>
            <a:ext cx="128086" cy="272913"/>
          </a:xfrm>
          <a:prstGeom prst="rect">
            <a:avLst/>
          </a:prstGeom>
          <a:noFill/>
          <a:ln>
            <a:noFill/>
          </a:ln>
        </p:spPr>
      </p:pic>
      <p:pic>
        <p:nvPicPr>
          <p:cNvPr id="309" name="Google Shape;309;p54"/>
          <p:cNvPicPr preferRelativeResize="0"/>
          <p:nvPr/>
        </p:nvPicPr>
        <p:blipFill rotWithShape="1">
          <a:blip r:embed="rId3">
            <a:alphaModFix/>
          </a:blip>
          <a:srcRect/>
          <a:stretch/>
        </p:blipFill>
        <p:spPr>
          <a:xfrm>
            <a:off x="1605113" y="2772752"/>
            <a:ext cx="128085" cy="272913"/>
          </a:xfrm>
          <a:prstGeom prst="rect">
            <a:avLst/>
          </a:prstGeom>
          <a:noFill/>
          <a:ln>
            <a:noFill/>
          </a:ln>
        </p:spPr>
      </p:pic>
      <p:pic>
        <p:nvPicPr>
          <p:cNvPr id="310" name="Google Shape;310;p54"/>
          <p:cNvPicPr preferRelativeResize="0"/>
          <p:nvPr/>
        </p:nvPicPr>
        <p:blipFill rotWithShape="1">
          <a:blip r:embed="rId3">
            <a:alphaModFix/>
          </a:blip>
          <a:srcRect/>
          <a:stretch/>
        </p:blipFill>
        <p:spPr>
          <a:xfrm>
            <a:off x="1929929" y="2689874"/>
            <a:ext cx="128086" cy="272913"/>
          </a:xfrm>
          <a:prstGeom prst="rect">
            <a:avLst/>
          </a:prstGeom>
          <a:noFill/>
          <a:ln>
            <a:noFill/>
          </a:ln>
        </p:spPr>
      </p:pic>
      <p:pic>
        <p:nvPicPr>
          <p:cNvPr id="311" name="Google Shape;311;p54"/>
          <p:cNvPicPr preferRelativeResize="0"/>
          <p:nvPr/>
        </p:nvPicPr>
        <p:blipFill rotWithShape="1">
          <a:blip r:embed="rId3">
            <a:alphaModFix/>
          </a:blip>
          <a:srcRect/>
          <a:stretch/>
        </p:blipFill>
        <p:spPr>
          <a:xfrm>
            <a:off x="2160986" y="2946044"/>
            <a:ext cx="128085" cy="272913"/>
          </a:xfrm>
          <a:prstGeom prst="rect">
            <a:avLst/>
          </a:prstGeom>
          <a:noFill/>
          <a:ln>
            <a:noFill/>
          </a:ln>
        </p:spPr>
      </p:pic>
      <p:pic>
        <p:nvPicPr>
          <p:cNvPr id="312" name="Google Shape;312;p54"/>
          <p:cNvPicPr preferRelativeResize="0"/>
          <p:nvPr/>
        </p:nvPicPr>
        <p:blipFill rotWithShape="1">
          <a:blip r:embed="rId4">
            <a:alphaModFix/>
          </a:blip>
          <a:srcRect/>
          <a:stretch/>
        </p:blipFill>
        <p:spPr>
          <a:xfrm>
            <a:off x="592710" y="2962788"/>
            <a:ext cx="128922" cy="272913"/>
          </a:xfrm>
          <a:prstGeom prst="rect">
            <a:avLst/>
          </a:prstGeom>
          <a:noFill/>
          <a:ln>
            <a:noFill/>
          </a:ln>
        </p:spPr>
      </p:pic>
      <p:pic>
        <p:nvPicPr>
          <p:cNvPr id="313" name="Google Shape;313;p54"/>
          <p:cNvPicPr preferRelativeResize="0"/>
          <p:nvPr/>
        </p:nvPicPr>
        <p:blipFill rotWithShape="1">
          <a:blip r:embed="rId5">
            <a:alphaModFix/>
          </a:blip>
          <a:srcRect/>
          <a:stretch/>
        </p:blipFill>
        <p:spPr>
          <a:xfrm>
            <a:off x="2842990" y="1712514"/>
            <a:ext cx="126411" cy="268727"/>
          </a:xfrm>
          <a:prstGeom prst="rect">
            <a:avLst/>
          </a:prstGeom>
          <a:noFill/>
          <a:ln>
            <a:noFill/>
          </a:ln>
        </p:spPr>
      </p:pic>
      <p:pic>
        <p:nvPicPr>
          <p:cNvPr id="314" name="Google Shape;314;p54"/>
          <p:cNvPicPr preferRelativeResize="0"/>
          <p:nvPr/>
        </p:nvPicPr>
        <p:blipFill rotWithShape="1">
          <a:blip r:embed="rId5">
            <a:alphaModFix/>
          </a:blip>
          <a:srcRect/>
          <a:stretch/>
        </p:blipFill>
        <p:spPr>
          <a:xfrm>
            <a:off x="3090789" y="1848970"/>
            <a:ext cx="126411" cy="268728"/>
          </a:xfrm>
          <a:prstGeom prst="rect">
            <a:avLst/>
          </a:prstGeom>
          <a:noFill/>
          <a:ln>
            <a:noFill/>
          </a:ln>
        </p:spPr>
      </p:pic>
      <p:pic>
        <p:nvPicPr>
          <p:cNvPr id="315" name="Google Shape;315;p54"/>
          <p:cNvPicPr preferRelativeResize="0"/>
          <p:nvPr/>
        </p:nvPicPr>
        <p:blipFill rotWithShape="1">
          <a:blip r:embed="rId5">
            <a:alphaModFix/>
          </a:blip>
          <a:srcRect/>
          <a:stretch/>
        </p:blipFill>
        <p:spPr>
          <a:xfrm>
            <a:off x="3338588" y="1716700"/>
            <a:ext cx="126411" cy="268728"/>
          </a:xfrm>
          <a:prstGeom prst="rect">
            <a:avLst/>
          </a:prstGeom>
          <a:noFill/>
          <a:ln>
            <a:noFill/>
          </a:ln>
        </p:spPr>
      </p:pic>
      <p:pic>
        <p:nvPicPr>
          <p:cNvPr id="316" name="Google Shape;316;p54"/>
          <p:cNvPicPr preferRelativeResize="0"/>
          <p:nvPr/>
        </p:nvPicPr>
        <p:blipFill rotWithShape="1">
          <a:blip r:embed="rId5">
            <a:alphaModFix/>
          </a:blip>
          <a:srcRect/>
          <a:stretch/>
        </p:blipFill>
        <p:spPr>
          <a:xfrm>
            <a:off x="3465836" y="2005520"/>
            <a:ext cx="126411" cy="268727"/>
          </a:xfrm>
          <a:prstGeom prst="rect">
            <a:avLst/>
          </a:prstGeom>
          <a:noFill/>
          <a:ln>
            <a:noFill/>
          </a:ln>
        </p:spPr>
      </p:pic>
      <p:pic>
        <p:nvPicPr>
          <p:cNvPr id="317" name="Google Shape;317;p54"/>
          <p:cNvPicPr preferRelativeResize="0"/>
          <p:nvPr/>
        </p:nvPicPr>
        <p:blipFill rotWithShape="1">
          <a:blip r:embed="rId5">
            <a:alphaModFix/>
          </a:blip>
          <a:srcRect/>
          <a:stretch/>
        </p:blipFill>
        <p:spPr>
          <a:xfrm>
            <a:off x="2899916" y="2002171"/>
            <a:ext cx="126411" cy="268727"/>
          </a:xfrm>
          <a:prstGeom prst="rect">
            <a:avLst/>
          </a:prstGeom>
          <a:noFill/>
          <a:ln>
            <a:noFill/>
          </a:ln>
        </p:spPr>
      </p:pic>
      <p:pic>
        <p:nvPicPr>
          <p:cNvPr id="318" name="Google Shape;318;p54"/>
          <p:cNvPicPr preferRelativeResize="0"/>
          <p:nvPr/>
        </p:nvPicPr>
        <p:blipFill rotWithShape="1">
          <a:blip r:embed="rId3">
            <a:alphaModFix/>
          </a:blip>
          <a:srcRect/>
          <a:stretch/>
        </p:blipFill>
        <p:spPr>
          <a:xfrm>
            <a:off x="1759151" y="2979531"/>
            <a:ext cx="128085" cy="272913"/>
          </a:xfrm>
          <a:prstGeom prst="rect">
            <a:avLst/>
          </a:prstGeom>
          <a:noFill/>
          <a:ln>
            <a:noFill/>
          </a:ln>
        </p:spPr>
      </p:pic>
      <p:pic>
        <p:nvPicPr>
          <p:cNvPr id="319" name="Google Shape;319;p54"/>
          <p:cNvPicPr preferRelativeResize="0"/>
          <p:nvPr/>
        </p:nvPicPr>
        <p:blipFill rotWithShape="1">
          <a:blip r:embed="rId3">
            <a:alphaModFix/>
          </a:blip>
          <a:srcRect/>
          <a:stretch/>
        </p:blipFill>
        <p:spPr>
          <a:xfrm>
            <a:off x="1345033" y="2648853"/>
            <a:ext cx="128086" cy="272913"/>
          </a:xfrm>
          <a:prstGeom prst="rect">
            <a:avLst/>
          </a:prstGeom>
          <a:noFill/>
          <a:ln>
            <a:noFill/>
          </a:ln>
        </p:spPr>
      </p:pic>
      <p:sp>
        <p:nvSpPr>
          <p:cNvPr id="320" name="Google Shape;320;p54"/>
          <p:cNvSpPr/>
          <p:nvPr/>
        </p:nvSpPr>
        <p:spPr>
          <a:xfrm>
            <a:off x="2745881" y="3498569"/>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321" name="Google Shape;321;p54"/>
          <p:cNvPicPr preferRelativeResize="0"/>
          <p:nvPr/>
        </p:nvPicPr>
        <p:blipFill rotWithShape="1">
          <a:blip r:embed="rId5">
            <a:alphaModFix/>
          </a:blip>
          <a:srcRect/>
          <a:stretch/>
        </p:blipFill>
        <p:spPr>
          <a:xfrm>
            <a:off x="2842990" y="3541263"/>
            <a:ext cx="126411" cy="268727"/>
          </a:xfrm>
          <a:prstGeom prst="rect">
            <a:avLst/>
          </a:prstGeom>
          <a:noFill/>
          <a:ln>
            <a:noFill/>
          </a:ln>
        </p:spPr>
      </p:pic>
      <p:pic>
        <p:nvPicPr>
          <p:cNvPr id="322" name="Google Shape;322;p54"/>
          <p:cNvPicPr preferRelativeResize="0"/>
          <p:nvPr/>
        </p:nvPicPr>
        <p:blipFill rotWithShape="1">
          <a:blip r:embed="rId5">
            <a:alphaModFix/>
          </a:blip>
          <a:srcRect/>
          <a:stretch/>
        </p:blipFill>
        <p:spPr>
          <a:xfrm>
            <a:off x="3090789" y="3677719"/>
            <a:ext cx="126411" cy="268728"/>
          </a:xfrm>
          <a:prstGeom prst="rect">
            <a:avLst/>
          </a:prstGeom>
          <a:noFill/>
          <a:ln>
            <a:noFill/>
          </a:ln>
        </p:spPr>
      </p:pic>
      <p:pic>
        <p:nvPicPr>
          <p:cNvPr id="323" name="Google Shape;323;p54"/>
          <p:cNvPicPr preferRelativeResize="0"/>
          <p:nvPr/>
        </p:nvPicPr>
        <p:blipFill rotWithShape="1">
          <a:blip r:embed="rId5">
            <a:alphaModFix/>
          </a:blip>
          <a:srcRect/>
          <a:stretch/>
        </p:blipFill>
        <p:spPr>
          <a:xfrm>
            <a:off x="3338588" y="3545448"/>
            <a:ext cx="126411" cy="268728"/>
          </a:xfrm>
          <a:prstGeom prst="rect">
            <a:avLst/>
          </a:prstGeom>
          <a:noFill/>
          <a:ln>
            <a:noFill/>
          </a:ln>
        </p:spPr>
      </p:pic>
      <p:pic>
        <p:nvPicPr>
          <p:cNvPr id="324" name="Google Shape;324;p54"/>
          <p:cNvPicPr preferRelativeResize="0"/>
          <p:nvPr/>
        </p:nvPicPr>
        <p:blipFill rotWithShape="1">
          <a:blip r:embed="rId5">
            <a:alphaModFix/>
          </a:blip>
          <a:srcRect/>
          <a:stretch/>
        </p:blipFill>
        <p:spPr>
          <a:xfrm>
            <a:off x="3465836" y="3834269"/>
            <a:ext cx="126411" cy="268727"/>
          </a:xfrm>
          <a:prstGeom prst="rect">
            <a:avLst/>
          </a:prstGeom>
          <a:noFill/>
          <a:ln>
            <a:noFill/>
          </a:ln>
        </p:spPr>
      </p:pic>
      <p:pic>
        <p:nvPicPr>
          <p:cNvPr id="325" name="Google Shape;325;p54"/>
          <p:cNvPicPr preferRelativeResize="0"/>
          <p:nvPr/>
        </p:nvPicPr>
        <p:blipFill rotWithShape="1">
          <a:blip r:embed="rId5">
            <a:alphaModFix/>
          </a:blip>
          <a:srcRect/>
          <a:stretch/>
        </p:blipFill>
        <p:spPr>
          <a:xfrm>
            <a:off x="2899916" y="3830920"/>
            <a:ext cx="126411" cy="268727"/>
          </a:xfrm>
          <a:prstGeom prst="rect">
            <a:avLst/>
          </a:prstGeom>
          <a:noFill/>
          <a:ln>
            <a:noFill/>
          </a:ln>
        </p:spPr>
      </p:pic>
      <p:cxnSp>
        <p:nvCxnSpPr>
          <p:cNvPr id="326" name="Google Shape;326;p54"/>
          <p:cNvCxnSpPr>
            <a:endCxn id="327" idx="1"/>
          </p:cNvCxnSpPr>
          <p:nvPr/>
        </p:nvCxnSpPr>
        <p:spPr>
          <a:xfrm rot="10800000" flipH="1">
            <a:off x="2231081" y="1986320"/>
            <a:ext cx="514800" cy="631200"/>
          </a:xfrm>
          <a:prstGeom prst="straightConnector1">
            <a:avLst/>
          </a:prstGeom>
          <a:noFill/>
          <a:ln w="57150" cap="flat" cmpd="sng">
            <a:solidFill>
              <a:srgbClr val="002060"/>
            </a:solidFill>
            <a:prstDash val="solid"/>
            <a:miter lim="800000"/>
            <a:headEnd type="none" w="sm" len="sm"/>
            <a:tailEnd type="triangle" w="med" len="med"/>
          </a:ln>
        </p:spPr>
      </p:cxnSp>
      <p:cxnSp>
        <p:nvCxnSpPr>
          <p:cNvPr id="328" name="Google Shape;328;p54"/>
          <p:cNvCxnSpPr>
            <a:endCxn id="320" idx="1"/>
          </p:cNvCxnSpPr>
          <p:nvPr/>
        </p:nvCxnSpPr>
        <p:spPr>
          <a:xfrm>
            <a:off x="2331881" y="3257369"/>
            <a:ext cx="414000" cy="557700"/>
          </a:xfrm>
          <a:prstGeom prst="straightConnector1">
            <a:avLst/>
          </a:prstGeom>
          <a:noFill/>
          <a:ln w="57150" cap="flat" cmpd="sng">
            <a:solidFill>
              <a:srgbClr val="002060"/>
            </a:solidFill>
            <a:prstDash val="solid"/>
            <a:miter lim="800000"/>
            <a:headEnd type="none" w="sm" len="sm"/>
            <a:tailEnd type="triangle" w="med" len="med"/>
          </a:ln>
        </p:spPr>
      </p:cxnSp>
      <p:sp>
        <p:nvSpPr>
          <p:cNvPr id="329" name="Google Shape;329;p54"/>
          <p:cNvSpPr/>
          <p:nvPr/>
        </p:nvSpPr>
        <p:spPr>
          <a:xfrm>
            <a:off x="2562817" y="2616605"/>
            <a:ext cx="1678800" cy="568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0" i="0" u="none" strike="noStrike" cap="none">
                <a:solidFill>
                  <a:srgbClr val="002060"/>
                </a:solidFill>
                <a:latin typeface="Arial"/>
                <a:ea typeface="Arial"/>
                <a:cs typeface="Arial"/>
                <a:sym typeface="Arial"/>
              </a:rPr>
              <a:t> </a:t>
            </a:r>
            <a:r>
              <a:rPr lang="en" sz="1300" b="1" i="0" u="none" strike="noStrike" cap="none">
                <a:solidFill>
                  <a:srgbClr val="FF0000"/>
                </a:solidFill>
                <a:latin typeface="Arial"/>
                <a:ea typeface="Arial"/>
                <a:cs typeface="Arial"/>
                <a:sym typeface="Arial"/>
              </a:rPr>
              <a:t>Randomly</a:t>
            </a:r>
            <a:r>
              <a:rPr lang="en" sz="1300" b="0" i="0" u="none" strike="noStrike" cap="none">
                <a:solidFill>
                  <a:srgbClr val="FF0000"/>
                </a:solidFill>
                <a:latin typeface="Arial"/>
                <a:ea typeface="Arial"/>
                <a:cs typeface="Arial"/>
                <a:sym typeface="Arial"/>
              </a:rPr>
              <a:t> </a:t>
            </a:r>
            <a:r>
              <a:rPr lang="en" sz="1300" b="0" i="0" u="none" strike="noStrike" cap="none">
                <a:solidFill>
                  <a:srgbClr val="002060"/>
                </a:solidFill>
                <a:latin typeface="Arial"/>
                <a:ea typeface="Arial"/>
                <a:cs typeface="Arial"/>
                <a:sym typeface="Arial"/>
              </a:rPr>
              <a:t>split into 2 groups by</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500"/>
              <a:buFont typeface="Arial"/>
              <a:buNone/>
            </a:pPr>
            <a:r>
              <a:rPr lang="en" sz="1500" b="1" i="0" u="none" strike="noStrike" cap="none">
                <a:solidFill>
                  <a:srgbClr val="FF0000"/>
                </a:solidFill>
                <a:latin typeface="Arial"/>
                <a:ea typeface="Arial"/>
                <a:cs typeface="Arial"/>
                <a:sym typeface="Arial"/>
              </a:rPr>
              <a:t>Lottery</a:t>
            </a:r>
            <a:endParaRPr sz="900" b="0" i="0" u="none" strike="noStrike" cap="none" dirty="0">
              <a:solidFill>
                <a:srgbClr val="000000"/>
              </a:solidFill>
              <a:latin typeface="Arial"/>
              <a:ea typeface="Arial"/>
              <a:cs typeface="Arial"/>
              <a:sym typeface="Arial"/>
            </a:endParaRPr>
          </a:p>
        </p:txBody>
      </p:sp>
      <p:cxnSp>
        <p:nvCxnSpPr>
          <p:cNvPr id="330" name="Google Shape;330;p54"/>
          <p:cNvCxnSpPr>
            <a:stCxn id="327" idx="3"/>
            <a:endCxn id="331" idx="1"/>
          </p:cNvCxnSpPr>
          <p:nvPr/>
        </p:nvCxnSpPr>
        <p:spPr>
          <a:xfrm rot="10800000" flipH="1">
            <a:off x="3800681" y="1968320"/>
            <a:ext cx="2817000" cy="18000"/>
          </a:xfrm>
          <a:prstGeom prst="straightConnector1">
            <a:avLst/>
          </a:prstGeom>
          <a:noFill/>
          <a:ln w="57150" cap="flat" cmpd="sng">
            <a:solidFill>
              <a:srgbClr val="92D050"/>
            </a:solidFill>
            <a:prstDash val="solid"/>
            <a:miter lim="800000"/>
            <a:headEnd type="none" w="sm" len="sm"/>
            <a:tailEnd type="triangle" w="med" len="med"/>
          </a:ln>
        </p:spPr>
      </p:cxnSp>
      <p:cxnSp>
        <p:nvCxnSpPr>
          <p:cNvPr id="332" name="Google Shape;332;p54"/>
          <p:cNvCxnSpPr>
            <a:stCxn id="320" idx="3"/>
            <a:endCxn id="333" idx="1"/>
          </p:cNvCxnSpPr>
          <p:nvPr/>
        </p:nvCxnSpPr>
        <p:spPr>
          <a:xfrm>
            <a:off x="3800681" y="3815069"/>
            <a:ext cx="2793900" cy="15900"/>
          </a:xfrm>
          <a:prstGeom prst="straightConnector1">
            <a:avLst/>
          </a:prstGeom>
          <a:noFill/>
          <a:ln w="57150" cap="flat" cmpd="sng">
            <a:solidFill>
              <a:srgbClr val="002060"/>
            </a:solidFill>
            <a:prstDash val="solid"/>
            <a:miter lim="800000"/>
            <a:headEnd type="none" w="sm" len="sm"/>
            <a:tailEnd type="triangle" w="med" len="med"/>
          </a:ln>
        </p:spPr>
      </p:cxnSp>
      <p:sp>
        <p:nvSpPr>
          <p:cNvPr id="334" name="Google Shape;334;p54"/>
          <p:cNvSpPr/>
          <p:nvPr/>
        </p:nvSpPr>
        <p:spPr>
          <a:xfrm>
            <a:off x="4222010" y="1642213"/>
            <a:ext cx="16776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p:txBody>
      </p:sp>
      <p:sp>
        <p:nvSpPr>
          <p:cNvPr id="333" name="Google Shape;333;p54"/>
          <p:cNvSpPr/>
          <p:nvPr/>
        </p:nvSpPr>
        <p:spPr>
          <a:xfrm>
            <a:off x="6594576" y="3514493"/>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335" name="Google Shape;335;p54"/>
          <p:cNvPicPr preferRelativeResize="0"/>
          <p:nvPr/>
        </p:nvPicPr>
        <p:blipFill rotWithShape="1">
          <a:blip r:embed="rId5">
            <a:alphaModFix/>
          </a:blip>
          <a:srcRect/>
          <a:stretch/>
        </p:blipFill>
        <p:spPr>
          <a:xfrm>
            <a:off x="6652617" y="3557189"/>
            <a:ext cx="126411" cy="268727"/>
          </a:xfrm>
          <a:prstGeom prst="rect">
            <a:avLst/>
          </a:prstGeom>
          <a:noFill/>
          <a:ln>
            <a:noFill/>
          </a:ln>
        </p:spPr>
      </p:pic>
      <p:pic>
        <p:nvPicPr>
          <p:cNvPr id="336" name="Google Shape;336;p54"/>
          <p:cNvPicPr preferRelativeResize="0"/>
          <p:nvPr/>
        </p:nvPicPr>
        <p:blipFill rotWithShape="1">
          <a:blip r:embed="rId5">
            <a:alphaModFix/>
          </a:blip>
          <a:srcRect/>
          <a:stretch/>
        </p:blipFill>
        <p:spPr>
          <a:xfrm>
            <a:off x="6900416" y="3693644"/>
            <a:ext cx="126411" cy="268728"/>
          </a:xfrm>
          <a:prstGeom prst="rect">
            <a:avLst/>
          </a:prstGeom>
          <a:noFill/>
          <a:ln>
            <a:noFill/>
          </a:ln>
        </p:spPr>
      </p:pic>
      <p:pic>
        <p:nvPicPr>
          <p:cNvPr id="337" name="Google Shape;337;p54"/>
          <p:cNvPicPr preferRelativeResize="0"/>
          <p:nvPr/>
        </p:nvPicPr>
        <p:blipFill rotWithShape="1">
          <a:blip r:embed="rId5">
            <a:alphaModFix/>
          </a:blip>
          <a:srcRect/>
          <a:stretch/>
        </p:blipFill>
        <p:spPr>
          <a:xfrm>
            <a:off x="7148215" y="3561373"/>
            <a:ext cx="126411" cy="268728"/>
          </a:xfrm>
          <a:prstGeom prst="rect">
            <a:avLst/>
          </a:prstGeom>
          <a:noFill/>
          <a:ln>
            <a:noFill/>
          </a:ln>
        </p:spPr>
      </p:pic>
      <p:pic>
        <p:nvPicPr>
          <p:cNvPr id="338" name="Google Shape;338;p54"/>
          <p:cNvPicPr preferRelativeResize="0"/>
          <p:nvPr/>
        </p:nvPicPr>
        <p:blipFill rotWithShape="1">
          <a:blip r:embed="rId5">
            <a:alphaModFix/>
          </a:blip>
          <a:srcRect/>
          <a:stretch/>
        </p:blipFill>
        <p:spPr>
          <a:xfrm>
            <a:off x="7314531" y="3850194"/>
            <a:ext cx="126411" cy="268727"/>
          </a:xfrm>
          <a:prstGeom prst="rect">
            <a:avLst/>
          </a:prstGeom>
          <a:noFill/>
          <a:ln>
            <a:noFill/>
          </a:ln>
        </p:spPr>
      </p:pic>
      <p:pic>
        <p:nvPicPr>
          <p:cNvPr id="339" name="Google Shape;339;p54"/>
          <p:cNvPicPr preferRelativeResize="0"/>
          <p:nvPr/>
        </p:nvPicPr>
        <p:blipFill rotWithShape="1">
          <a:blip r:embed="rId5">
            <a:alphaModFix/>
          </a:blip>
          <a:srcRect/>
          <a:stretch/>
        </p:blipFill>
        <p:spPr>
          <a:xfrm>
            <a:off x="6709546" y="3846845"/>
            <a:ext cx="126411" cy="268727"/>
          </a:xfrm>
          <a:prstGeom prst="rect">
            <a:avLst/>
          </a:prstGeom>
          <a:noFill/>
          <a:ln>
            <a:noFill/>
          </a:ln>
        </p:spPr>
      </p:pic>
      <p:cxnSp>
        <p:nvCxnSpPr>
          <p:cNvPr id="340" name="Google Shape;340;p54"/>
          <p:cNvCxnSpPr>
            <a:stCxn id="331" idx="2"/>
            <a:endCxn id="333" idx="0"/>
          </p:cNvCxnSpPr>
          <p:nvPr/>
        </p:nvCxnSpPr>
        <p:spPr>
          <a:xfrm flipH="1">
            <a:off x="7122054" y="2284750"/>
            <a:ext cx="23100" cy="1229700"/>
          </a:xfrm>
          <a:prstGeom prst="straightConnector1">
            <a:avLst/>
          </a:prstGeom>
          <a:noFill/>
          <a:ln w="57150" cap="flat" cmpd="sng">
            <a:solidFill>
              <a:schemeClr val="dk1"/>
            </a:solidFill>
            <a:prstDash val="solid"/>
            <a:miter lim="800000"/>
            <a:headEnd type="triangle" w="med" len="med"/>
            <a:tailEnd type="triangle" w="med" len="med"/>
          </a:ln>
        </p:spPr>
      </p:cxnSp>
      <p:sp>
        <p:nvSpPr>
          <p:cNvPr id="341" name="Google Shape;341;p54"/>
          <p:cNvSpPr/>
          <p:nvPr/>
        </p:nvSpPr>
        <p:spPr>
          <a:xfrm>
            <a:off x="6068311" y="1149705"/>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TREATMENT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342" name="Google Shape;342;p54"/>
          <p:cNvSpPr/>
          <p:nvPr/>
        </p:nvSpPr>
        <p:spPr>
          <a:xfrm>
            <a:off x="6121335" y="4304467"/>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CONTROL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331" name="Google Shape;331;p54"/>
          <p:cNvSpPr/>
          <p:nvPr/>
        </p:nvSpPr>
        <p:spPr>
          <a:xfrm>
            <a:off x="6617754" y="1651750"/>
            <a:ext cx="1054800" cy="633000"/>
          </a:xfrm>
          <a:prstGeom prst="roundRect">
            <a:avLst>
              <a:gd name="adj" fmla="val 16667"/>
            </a:avLst>
          </a:prstGeom>
          <a:noFill/>
          <a:ln w="38100" cap="flat" cmpd="sng">
            <a:solidFill>
              <a:srgbClr val="71C638"/>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343" name="Google Shape;343;p54"/>
          <p:cNvPicPr preferRelativeResize="0"/>
          <p:nvPr/>
        </p:nvPicPr>
        <p:blipFill rotWithShape="1">
          <a:blip r:embed="rId5">
            <a:alphaModFix/>
          </a:blip>
          <a:srcRect/>
          <a:stretch/>
        </p:blipFill>
        <p:spPr>
          <a:xfrm>
            <a:off x="6675795" y="1694446"/>
            <a:ext cx="126411" cy="268727"/>
          </a:xfrm>
          <a:prstGeom prst="rect">
            <a:avLst/>
          </a:prstGeom>
          <a:noFill/>
          <a:ln>
            <a:noFill/>
          </a:ln>
        </p:spPr>
      </p:pic>
      <p:pic>
        <p:nvPicPr>
          <p:cNvPr id="344" name="Google Shape;344;p54"/>
          <p:cNvPicPr preferRelativeResize="0"/>
          <p:nvPr/>
        </p:nvPicPr>
        <p:blipFill rotWithShape="1">
          <a:blip r:embed="rId5">
            <a:alphaModFix/>
          </a:blip>
          <a:srcRect/>
          <a:stretch/>
        </p:blipFill>
        <p:spPr>
          <a:xfrm>
            <a:off x="6923593" y="1830901"/>
            <a:ext cx="126411" cy="268728"/>
          </a:xfrm>
          <a:prstGeom prst="rect">
            <a:avLst/>
          </a:prstGeom>
          <a:noFill/>
          <a:ln>
            <a:noFill/>
          </a:ln>
        </p:spPr>
      </p:pic>
      <p:pic>
        <p:nvPicPr>
          <p:cNvPr id="345" name="Google Shape;345;p54"/>
          <p:cNvPicPr preferRelativeResize="0"/>
          <p:nvPr/>
        </p:nvPicPr>
        <p:blipFill rotWithShape="1">
          <a:blip r:embed="rId5">
            <a:alphaModFix/>
          </a:blip>
          <a:srcRect/>
          <a:stretch/>
        </p:blipFill>
        <p:spPr>
          <a:xfrm>
            <a:off x="7171393" y="1698630"/>
            <a:ext cx="126411" cy="268728"/>
          </a:xfrm>
          <a:prstGeom prst="rect">
            <a:avLst/>
          </a:prstGeom>
          <a:noFill/>
          <a:ln>
            <a:noFill/>
          </a:ln>
        </p:spPr>
      </p:pic>
      <p:pic>
        <p:nvPicPr>
          <p:cNvPr id="346" name="Google Shape;346;p54"/>
          <p:cNvPicPr preferRelativeResize="0"/>
          <p:nvPr/>
        </p:nvPicPr>
        <p:blipFill rotWithShape="1">
          <a:blip r:embed="rId5">
            <a:alphaModFix/>
          </a:blip>
          <a:srcRect/>
          <a:stretch/>
        </p:blipFill>
        <p:spPr>
          <a:xfrm>
            <a:off x="7337709" y="1987451"/>
            <a:ext cx="126411" cy="268727"/>
          </a:xfrm>
          <a:prstGeom prst="rect">
            <a:avLst/>
          </a:prstGeom>
          <a:noFill/>
          <a:ln>
            <a:noFill/>
          </a:ln>
        </p:spPr>
      </p:pic>
      <p:pic>
        <p:nvPicPr>
          <p:cNvPr id="347" name="Google Shape;347;p54"/>
          <p:cNvPicPr preferRelativeResize="0"/>
          <p:nvPr/>
        </p:nvPicPr>
        <p:blipFill rotWithShape="1">
          <a:blip r:embed="rId5">
            <a:alphaModFix/>
          </a:blip>
          <a:srcRect/>
          <a:stretch/>
        </p:blipFill>
        <p:spPr>
          <a:xfrm>
            <a:off x="6732722" y="1984102"/>
            <a:ext cx="126411" cy="268727"/>
          </a:xfrm>
          <a:prstGeom prst="rect">
            <a:avLst/>
          </a:prstGeom>
          <a:noFill/>
          <a:ln>
            <a:noFill/>
          </a:ln>
        </p:spPr>
      </p:pic>
      <p:sp>
        <p:nvSpPr>
          <p:cNvPr id="348" name="Google Shape;348;p54"/>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What is RCT</a:t>
            </a:r>
            <a:endParaRPr sz="1080" b="1" i="0" u="none" strike="noStrike" cap="none" dirty="0">
              <a:solidFill>
                <a:srgbClr val="FFFFFF"/>
              </a:solidFill>
              <a:latin typeface="Arial"/>
              <a:ea typeface="Arial"/>
              <a:cs typeface="Arial"/>
              <a:sym typeface="Arial"/>
            </a:endParaRPr>
          </a:p>
        </p:txBody>
      </p:sp>
      <p:sp>
        <p:nvSpPr>
          <p:cNvPr id="327" name="Google Shape;327;p54"/>
          <p:cNvSpPr/>
          <p:nvPr/>
        </p:nvSpPr>
        <p:spPr>
          <a:xfrm>
            <a:off x="2745881" y="1669820"/>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5"/>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Randomized Controlled Trial</a:t>
            </a:r>
            <a:endParaRPr dirty="0"/>
          </a:p>
        </p:txBody>
      </p:sp>
      <p:sp>
        <p:nvSpPr>
          <p:cNvPr id="354" name="Google Shape;354;p55"/>
          <p:cNvSpPr txBox="1"/>
          <p:nvPr/>
        </p:nvSpPr>
        <p:spPr>
          <a:xfrm>
            <a:off x="719550" y="1118175"/>
            <a:ext cx="77049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800">
                <a:latin typeface="Calibri"/>
                <a:ea typeface="Calibri"/>
                <a:cs typeface="Calibri"/>
                <a:sym typeface="Calibri"/>
              </a:rPr>
              <a:t>With a </a:t>
            </a:r>
            <a:r>
              <a:rPr lang="en" sz="1800" i="1">
                <a:latin typeface="Calibri"/>
                <a:ea typeface="Calibri"/>
                <a:cs typeface="Calibri"/>
                <a:sym typeface="Calibri"/>
              </a:rPr>
              <a:t>large enough sample size</a:t>
            </a:r>
            <a:r>
              <a:rPr lang="en" sz="1800">
                <a:latin typeface="Calibri"/>
                <a:ea typeface="Calibri"/>
                <a:cs typeface="Calibri"/>
                <a:sym typeface="Calibri"/>
              </a:rPr>
              <a:t>, groups (treatment and control) that are chosen at random</a:t>
            </a:r>
            <a:r>
              <a:rPr lang="en" sz="1800">
                <a:solidFill>
                  <a:srgbClr val="006EB9"/>
                </a:solidFill>
                <a:latin typeface="Calibri"/>
                <a:ea typeface="Calibri"/>
                <a:cs typeface="Calibri"/>
                <a:sym typeface="Calibri"/>
              </a:rPr>
              <a:t> </a:t>
            </a:r>
            <a:r>
              <a:rPr lang="en" sz="1800" b="1">
                <a:solidFill>
                  <a:srgbClr val="006EB9"/>
                </a:solidFill>
                <a:latin typeface="Calibri"/>
                <a:ea typeface="Calibri"/>
                <a:cs typeface="Calibri"/>
                <a:sym typeface="Calibri"/>
              </a:rPr>
              <a:t>do not differ systematically</a:t>
            </a:r>
            <a:r>
              <a:rPr lang="en" sz="1800" b="1">
                <a:solidFill>
                  <a:srgbClr val="D79D2C"/>
                </a:solidFill>
                <a:latin typeface="Calibri"/>
                <a:ea typeface="Calibri"/>
                <a:cs typeface="Calibri"/>
                <a:sym typeface="Calibri"/>
              </a:rPr>
              <a:t> </a:t>
            </a:r>
            <a:r>
              <a:rPr lang="en" sz="1800">
                <a:latin typeface="Calibri"/>
                <a:ea typeface="Calibri"/>
                <a:cs typeface="Calibri"/>
                <a:sym typeface="Calibri"/>
              </a:rPr>
              <a:t>at the outset of the experiment. </a:t>
            </a:r>
            <a:endParaRPr sz="1800" dirty="0">
              <a:latin typeface="Calibri"/>
              <a:ea typeface="Calibri"/>
              <a:cs typeface="Calibri"/>
              <a:sym typeface="Calibri"/>
            </a:endParaRPr>
          </a:p>
        </p:txBody>
      </p:sp>
      <p:pic>
        <p:nvPicPr>
          <p:cNvPr id="355" name="Google Shape;355;p55"/>
          <p:cNvPicPr preferRelativeResize="0"/>
          <p:nvPr/>
        </p:nvPicPr>
        <p:blipFill rotWithShape="1">
          <a:blip r:embed="rId3">
            <a:alphaModFix/>
          </a:blip>
          <a:srcRect/>
          <a:stretch/>
        </p:blipFill>
        <p:spPr>
          <a:xfrm>
            <a:off x="1857384" y="2785827"/>
            <a:ext cx="1432775" cy="1413197"/>
          </a:xfrm>
          <a:prstGeom prst="rect">
            <a:avLst/>
          </a:prstGeom>
          <a:noFill/>
          <a:ln>
            <a:noFill/>
          </a:ln>
        </p:spPr>
      </p:pic>
      <p:pic>
        <p:nvPicPr>
          <p:cNvPr id="356" name="Google Shape;356;p55"/>
          <p:cNvPicPr preferRelativeResize="0"/>
          <p:nvPr/>
        </p:nvPicPr>
        <p:blipFill rotWithShape="1">
          <a:blip r:embed="rId3">
            <a:alphaModFix/>
          </a:blip>
          <a:srcRect/>
          <a:stretch/>
        </p:blipFill>
        <p:spPr>
          <a:xfrm>
            <a:off x="5474494" y="2799235"/>
            <a:ext cx="1432775" cy="1413197"/>
          </a:xfrm>
          <a:prstGeom prst="rect">
            <a:avLst/>
          </a:prstGeom>
          <a:noFill/>
          <a:ln>
            <a:noFill/>
          </a:ln>
        </p:spPr>
      </p:pic>
      <p:sp>
        <p:nvSpPr>
          <p:cNvPr id="357" name="Google Shape;357;p55"/>
          <p:cNvSpPr txBox="1"/>
          <p:nvPr/>
        </p:nvSpPr>
        <p:spPr>
          <a:xfrm>
            <a:off x="1555895" y="2101529"/>
            <a:ext cx="2384700" cy="490500"/>
          </a:xfrm>
          <a:prstGeom prst="rect">
            <a:avLst/>
          </a:prstGeom>
          <a:noFill/>
          <a:ln>
            <a:noFill/>
          </a:ln>
        </p:spPr>
        <p:txBody>
          <a:bodyPr spcFirstLastPara="1" wrap="square" lIns="58925" tIns="29450" rIns="58925" bIns="2945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000000"/>
                </a:solidFill>
                <a:latin typeface="Gill Sans"/>
                <a:ea typeface="Gill Sans"/>
                <a:cs typeface="Gill Sans"/>
                <a:sym typeface="Gill Sans"/>
              </a:rPr>
              <a:t>Treatment</a:t>
            </a:r>
            <a:endParaRPr sz="900" b="0" i="0" u="none" strike="noStrike" cap="none" dirty="0">
              <a:solidFill>
                <a:srgbClr val="000000"/>
              </a:solidFill>
              <a:latin typeface="Arial"/>
              <a:ea typeface="Arial"/>
              <a:cs typeface="Arial"/>
              <a:sym typeface="Arial"/>
            </a:endParaRPr>
          </a:p>
        </p:txBody>
      </p:sp>
      <p:sp>
        <p:nvSpPr>
          <p:cNvPr id="358" name="Google Shape;358;p55"/>
          <p:cNvSpPr txBox="1"/>
          <p:nvPr/>
        </p:nvSpPr>
        <p:spPr>
          <a:xfrm>
            <a:off x="5425371" y="2084650"/>
            <a:ext cx="1703700" cy="490500"/>
          </a:xfrm>
          <a:prstGeom prst="rect">
            <a:avLst/>
          </a:prstGeom>
          <a:noFill/>
          <a:ln>
            <a:noFill/>
          </a:ln>
        </p:spPr>
        <p:txBody>
          <a:bodyPr spcFirstLastPara="1" wrap="square" lIns="58925" tIns="29450" rIns="58925" bIns="2945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000000"/>
                </a:solidFill>
                <a:latin typeface="Gill Sans"/>
                <a:ea typeface="Gill Sans"/>
                <a:cs typeface="Gill Sans"/>
                <a:sym typeface="Gill Sans"/>
              </a:rPr>
              <a:t>Control</a:t>
            </a:r>
            <a:endParaRPr sz="900" b="0" i="0" u="none" strike="noStrike" cap="none" dirty="0">
              <a:solidFill>
                <a:srgbClr val="000000"/>
              </a:solidFill>
              <a:latin typeface="Arial"/>
              <a:ea typeface="Arial"/>
              <a:cs typeface="Arial"/>
              <a:sym typeface="Arial"/>
            </a:endParaRPr>
          </a:p>
        </p:txBody>
      </p:sp>
      <p:sp>
        <p:nvSpPr>
          <p:cNvPr id="359" name="Google Shape;359;p55"/>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What is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6"/>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Randomized Controlled Trial</a:t>
            </a:r>
            <a:endParaRPr dirty="0"/>
          </a:p>
        </p:txBody>
      </p:sp>
      <p:sp>
        <p:nvSpPr>
          <p:cNvPr id="365" name="Google Shape;365;p56"/>
          <p:cNvSpPr txBox="1"/>
          <p:nvPr/>
        </p:nvSpPr>
        <p:spPr>
          <a:xfrm>
            <a:off x="719550" y="1118175"/>
            <a:ext cx="7704900" cy="43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rgbClr val="3F3F3F"/>
              </a:buClr>
              <a:buSzPts val="2300"/>
              <a:buFont typeface="Arial"/>
              <a:buNone/>
            </a:pPr>
            <a:r>
              <a:rPr lang="en" sz="1800" b="1">
                <a:solidFill>
                  <a:srgbClr val="006EB9"/>
                </a:solidFill>
                <a:latin typeface="Calibri"/>
                <a:ea typeface="Calibri"/>
                <a:cs typeface="Calibri"/>
                <a:sym typeface="Calibri"/>
              </a:rPr>
              <a:t>Do not differ systematically</a:t>
            </a:r>
            <a:r>
              <a:rPr lang="en" sz="1800" b="1">
                <a:solidFill>
                  <a:srgbClr val="D79D2C"/>
                </a:solidFill>
                <a:latin typeface="Calibri"/>
                <a:ea typeface="Calibri"/>
                <a:cs typeface="Calibri"/>
                <a:sym typeface="Calibri"/>
              </a:rPr>
              <a:t> </a:t>
            </a:r>
            <a:r>
              <a:rPr lang="en" sz="1800">
                <a:latin typeface="Calibri"/>
                <a:ea typeface="Calibri"/>
                <a:cs typeface="Calibri"/>
                <a:sym typeface="Calibri"/>
              </a:rPr>
              <a:t>on characteristics that are……</a:t>
            </a:r>
            <a:endParaRPr sz="1300" dirty="0">
              <a:latin typeface="Calibri"/>
              <a:ea typeface="Calibri"/>
              <a:cs typeface="Calibri"/>
              <a:sym typeface="Calibri"/>
            </a:endParaRPr>
          </a:p>
        </p:txBody>
      </p:sp>
      <p:pic>
        <p:nvPicPr>
          <p:cNvPr id="366" name="Google Shape;366;p56"/>
          <p:cNvPicPr preferRelativeResize="0"/>
          <p:nvPr/>
        </p:nvPicPr>
        <p:blipFill rotWithShape="1">
          <a:blip r:embed="rId3">
            <a:alphaModFix/>
          </a:blip>
          <a:srcRect/>
          <a:stretch/>
        </p:blipFill>
        <p:spPr>
          <a:xfrm>
            <a:off x="1857384" y="3700227"/>
            <a:ext cx="1432775" cy="1413197"/>
          </a:xfrm>
          <a:prstGeom prst="rect">
            <a:avLst/>
          </a:prstGeom>
          <a:noFill/>
          <a:ln>
            <a:noFill/>
          </a:ln>
        </p:spPr>
      </p:pic>
      <p:pic>
        <p:nvPicPr>
          <p:cNvPr id="367" name="Google Shape;367;p56"/>
          <p:cNvPicPr preferRelativeResize="0"/>
          <p:nvPr/>
        </p:nvPicPr>
        <p:blipFill rotWithShape="1">
          <a:blip r:embed="rId3">
            <a:alphaModFix/>
          </a:blip>
          <a:srcRect/>
          <a:stretch/>
        </p:blipFill>
        <p:spPr>
          <a:xfrm>
            <a:off x="5474494" y="3713635"/>
            <a:ext cx="1432775" cy="1413197"/>
          </a:xfrm>
          <a:prstGeom prst="rect">
            <a:avLst/>
          </a:prstGeom>
          <a:noFill/>
          <a:ln>
            <a:noFill/>
          </a:ln>
        </p:spPr>
      </p:pic>
      <p:sp>
        <p:nvSpPr>
          <p:cNvPr id="368" name="Google Shape;368;p56"/>
          <p:cNvSpPr txBox="1"/>
          <p:nvPr/>
        </p:nvSpPr>
        <p:spPr>
          <a:xfrm>
            <a:off x="1555895" y="3015929"/>
            <a:ext cx="2384700" cy="490500"/>
          </a:xfrm>
          <a:prstGeom prst="rect">
            <a:avLst/>
          </a:prstGeom>
          <a:noFill/>
          <a:ln>
            <a:noFill/>
          </a:ln>
        </p:spPr>
        <p:txBody>
          <a:bodyPr spcFirstLastPara="1" wrap="square" lIns="58925" tIns="29450" rIns="58925" bIns="2945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000000"/>
                </a:solidFill>
                <a:latin typeface="Gill Sans"/>
                <a:ea typeface="Gill Sans"/>
                <a:cs typeface="Gill Sans"/>
                <a:sym typeface="Gill Sans"/>
              </a:rPr>
              <a:t>Treatment</a:t>
            </a:r>
            <a:endParaRPr sz="900" b="0" i="0" u="none" strike="noStrike" cap="none" dirty="0">
              <a:solidFill>
                <a:srgbClr val="000000"/>
              </a:solidFill>
              <a:latin typeface="Arial"/>
              <a:ea typeface="Arial"/>
              <a:cs typeface="Arial"/>
              <a:sym typeface="Arial"/>
            </a:endParaRPr>
          </a:p>
        </p:txBody>
      </p:sp>
      <p:sp>
        <p:nvSpPr>
          <p:cNvPr id="369" name="Google Shape;369;p56"/>
          <p:cNvSpPr txBox="1"/>
          <p:nvPr/>
        </p:nvSpPr>
        <p:spPr>
          <a:xfrm>
            <a:off x="5425371" y="2999050"/>
            <a:ext cx="1703700" cy="490500"/>
          </a:xfrm>
          <a:prstGeom prst="rect">
            <a:avLst/>
          </a:prstGeom>
          <a:noFill/>
          <a:ln>
            <a:noFill/>
          </a:ln>
        </p:spPr>
        <p:txBody>
          <a:bodyPr spcFirstLastPara="1" wrap="square" lIns="58925" tIns="29450" rIns="58925" bIns="2945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000000"/>
                </a:solidFill>
                <a:latin typeface="Gill Sans"/>
                <a:ea typeface="Gill Sans"/>
                <a:cs typeface="Gill Sans"/>
                <a:sym typeface="Gill Sans"/>
              </a:rPr>
              <a:t>Control</a:t>
            </a:r>
            <a:endParaRPr sz="900" b="0" i="0" u="none" strike="noStrike" cap="none" dirty="0">
              <a:solidFill>
                <a:srgbClr val="000000"/>
              </a:solidFill>
              <a:latin typeface="Arial"/>
              <a:ea typeface="Arial"/>
              <a:cs typeface="Arial"/>
              <a:sym typeface="Arial"/>
            </a:endParaRPr>
          </a:p>
        </p:txBody>
      </p:sp>
      <p:sp>
        <p:nvSpPr>
          <p:cNvPr id="370" name="Google Shape;370;p56"/>
          <p:cNvSpPr txBox="1"/>
          <p:nvPr/>
        </p:nvSpPr>
        <p:spPr>
          <a:xfrm>
            <a:off x="1728125" y="1608314"/>
            <a:ext cx="2727900" cy="1213800"/>
          </a:xfrm>
          <a:prstGeom prst="rect">
            <a:avLst/>
          </a:prstGeom>
          <a:noFill/>
          <a:ln>
            <a:noFill/>
          </a:ln>
        </p:spPr>
        <p:txBody>
          <a:bodyPr spcFirstLastPara="1" wrap="square" lIns="58925" tIns="29450" rIns="58925" bIns="2945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1500" b="1" i="0" u="none" strike="noStrike" cap="none">
                <a:solidFill>
                  <a:srgbClr val="000000"/>
                </a:solidFill>
                <a:latin typeface="Calibri"/>
                <a:ea typeface="Calibri"/>
                <a:cs typeface="Calibri"/>
                <a:sym typeface="Calibri"/>
              </a:rPr>
              <a:t>Observable</a:t>
            </a:r>
            <a:endParaRPr sz="1500" i="0" u="none" strike="noStrike" cap="none" dirty="0">
              <a:solidFill>
                <a:srgbClr val="000000"/>
              </a:solidFill>
              <a:latin typeface="Calibri"/>
              <a:ea typeface="Calibri"/>
              <a:cs typeface="Calibri"/>
              <a:sym typeface="Calibri"/>
            </a:endParaRPr>
          </a:p>
          <a:p>
            <a:pPr marL="368300" marR="0" lvl="0" indent="-298450" algn="l" rtl="0">
              <a:lnSpc>
                <a:spcPct val="100000"/>
              </a:lnSpc>
              <a:spcBef>
                <a:spcPts val="0"/>
              </a:spcBef>
              <a:spcAft>
                <a:spcPts val="0"/>
              </a:spcAft>
              <a:buClr>
                <a:srgbClr val="000000"/>
              </a:buClr>
              <a:buSzPts val="1500"/>
              <a:buFont typeface="Calibri"/>
              <a:buChar char="•"/>
            </a:pPr>
            <a:r>
              <a:rPr lang="en" sz="1500" i="0" u="none" strike="noStrike" cap="none">
                <a:solidFill>
                  <a:srgbClr val="000000"/>
                </a:solidFill>
                <a:latin typeface="Calibri"/>
                <a:ea typeface="Calibri"/>
                <a:cs typeface="Calibri"/>
                <a:sym typeface="Calibri"/>
              </a:rPr>
              <a:t>Age</a:t>
            </a:r>
            <a:endParaRPr sz="1500" i="0" u="none" strike="noStrike" cap="none" dirty="0">
              <a:solidFill>
                <a:srgbClr val="000000"/>
              </a:solidFill>
              <a:latin typeface="Calibri"/>
              <a:ea typeface="Calibri"/>
              <a:cs typeface="Calibri"/>
              <a:sym typeface="Calibri"/>
            </a:endParaRPr>
          </a:p>
          <a:p>
            <a:pPr marL="368300" marR="0" lvl="0" indent="-298450" algn="l" rtl="0">
              <a:lnSpc>
                <a:spcPct val="100000"/>
              </a:lnSpc>
              <a:spcBef>
                <a:spcPts val="0"/>
              </a:spcBef>
              <a:spcAft>
                <a:spcPts val="0"/>
              </a:spcAft>
              <a:buClr>
                <a:srgbClr val="000000"/>
              </a:buClr>
              <a:buSzPts val="1500"/>
              <a:buFont typeface="Calibri"/>
              <a:buChar char="•"/>
            </a:pPr>
            <a:r>
              <a:rPr lang="en" sz="1500" i="0" u="none" strike="noStrike" cap="none">
                <a:solidFill>
                  <a:srgbClr val="000000"/>
                </a:solidFill>
                <a:latin typeface="Calibri"/>
                <a:ea typeface="Calibri"/>
                <a:cs typeface="Calibri"/>
                <a:sym typeface="Calibri"/>
              </a:rPr>
              <a:t>Gender</a:t>
            </a:r>
            <a:endParaRPr sz="1500" i="0" u="none" strike="noStrike" cap="none" dirty="0">
              <a:solidFill>
                <a:srgbClr val="000000"/>
              </a:solidFill>
              <a:latin typeface="Calibri"/>
              <a:ea typeface="Calibri"/>
              <a:cs typeface="Calibri"/>
              <a:sym typeface="Calibri"/>
            </a:endParaRPr>
          </a:p>
          <a:p>
            <a:pPr marL="368300" marR="0" lvl="0" indent="-298450" algn="l" rtl="0">
              <a:lnSpc>
                <a:spcPct val="100000"/>
              </a:lnSpc>
              <a:spcBef>
                <a:spcPts val="0"/>
              </a:spcBef>
              <a:spcAft>
                <a:spcPts val="0"/>
              </a:spcAft>
              <a:buClr>
                <a:srgbClr val="000000"/>
              </a:buClr>
              <a:buSzPts val="1500"/>
              <a:buFont typeface="Calibri"/>
              <a:buChar char="•"/>
            </a:pPr>
            <a:r>
              <a:rPr lang="en" sz="1500" i="0" u="none" strike="noStrike" cap="none">
                <a:solidFill>
                  <a:srgbClr val="000000"/>
                </a:solidFill>
                <a:latin typeface="Calibri"/>
                <a:ea typeface="Calibri"/>
                <a:cs typeface="Calibri"/>
                <a:sym typeface="Calibri"/>
              </a:rPr>
              <a:t>Income</a:t>
            </a:r>
            <a:endParaRPr sz="1500" i="0" u="none" strike="noStrike" cap="none" dirty="0">
              <a:solidFill>
                <a:srgbClr val="000000"/>
              </a:solidFill>
              <a:latin typeface="Calibri"/>
              <a:ea typeface="Calibri"/>
              <a:cs typeface="Calibri"/>
              <a:sym typeface="Calibri"/>
            </a:endParaRPr>
          </a:p>
          <a:p>
            <a:pPr marL="368300" marR="0" lvl="0" indent="-298450" algn="l" rtl="0">
              <a:lnSpc>
                <a:spcPct val="100000"/>
              </a:lnSpc>
              <a:spcBef>
                <a:spcPts val="0"/>
              </a:spcBef>
              <a:spcAft>
                <a:spcPts val="0"/>
              </a:spcAft>
              <a:buClr>
                <a:srgbClr val="000000"/>
              </a:buClr>
              <a:buSzPts val="1500"/>
              <a:buFont typeface="Calibri"/>
              <a:buChar char="•"/>
            </a:pPr>
            <a:r>
              <a:rPr lang="en" sz="1500" i="0" u="none" strike="noStrike" cap="none">
                <a:solidFill>
                  <a:srgbClr val="000000"/>
                </a:solidFill>
                <a:latin typeface="Calibri"/>
                <a:ea typeface="Calibri"/>
                <a:cs typeface="Calibri"/>
                <a:sym typeface="Calibri"/>
              </a:rPr>
              <a:t>Grade level</a:t>
            </a:r>
            <a:endParaRPr sz="1500" i="0" u="none" strike="noStrike" cap="none" dirty="0">
              <a:solidFill>
                <a:srgbClr val="000000"/>
              </a:solidFill>
              <a:latin typeface="Calibri"/>
              <a:ea typeface="Calibri"/>
              <a:cs typeface="Calibri"/>
              <a:sym typeface="Calibri"/>
            </a:endParaRPr>
          </a:p>
        </p:txBody>
      </p:sp>
      <p:sp>
        <p:nvSpPr>
          <p:cNvPr id="371" name="Google Shape;371;p56"/>
          <p:cNvSpPr txBox="1"/>
          <p:nvPr/>
        </p:nvSpPr>
        <p:spPr>
          <a:xfrm>
            <a:off x="5425381" y="1637381"/>
            <a:ext cx="2727900" cy="1213800"/>
          </a:xfrm>
          <a:prstGeom prst="rect">
            <a:avLst/>
          </a:prstGeom>
          <a:noFill/>
          <a:ln>
            <a:noFill/>
          </a:ln>
        </p:spPr>
        <p:txBody>
          <a:bodyPr spcFirstLastPara="1" wrap="square" lIns="58925" tIns="29450" rIns="58925" bIns="2945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1500" b="1" i="0" u="none" strike="noStrike" cap="none">
                <a:solidFill>
                  <a:srgbClr val="000000"/>
                </a:solidFill>
                <a:latin typeface="Calibri"/>
                <a:ea typeface="Calibri"/>
                <a:cs typeface="Calibri"/>
                <a:sym typeface="Calibri"/>
              </a:rPr>
              <a:t>Unobservable</a:t>
            </a:r>
            <a:endParaRPr sz="1500" i="0" u="none" strike="noStrike" cap="none" dirty="0">
              <a:solidFill>
                <a:srgbClr val="000000"/>
              </a:solidFill>
              <a:latin typeface="Calibri"/>
              <a:ea typeface="Calibri"/>
              <a:cs typeface="Calibri"/>
              <a:sym typeface="Calibri"/>
            </a:endParaRPr>
          </a:p>
          <a:p>
            <a:pPr marL="368300" marR="0" lvl="0" indent="-298450" algn="l" rtl="0">
              <a:lnSpc>
                <a:spcPct val="100000"/>
              </a:lnSpc>
              <a:spcBef>
                <a:spcPts val="0"/>
              </a:spcBef>
              <a:spcAft>
                <a:spcPts val="0"/>
              </a:spcAft>
              <a:buClr>
                <a:srgbClr val="000000"/>
              </a:buClr>
              <a:buSzPts val="1500"/>
              <a:buFont typeface="Calibri"/>
              <a:buChar char="•"/>
            </a:pPr>
            <a:r>
              <a:rPr lang="en" sz="1500" i="0" u="none" strike="noStrike" cap="none">
                <a:solidFill>
                  <a:srgbClr val="000000"/>
                </a:solidFill>
                <a:latin typeface="Calibri"/>
                <a:ea typeface="Calibri"/>
                <a:cs typeface="Calibri"/>
                <a:sym typeface="Calibri"/>
              </a:rPr>
              <a:t>Motivation</a:t>
            </a:r>
            <a:endParaRPr sz="1500" i="0" u="none" strike="noStrike" cap="none" dirty="0">
              <a:solidFill>
                <a:srgbClr val="000000"/>
              </a:solidFill>
              <a:latin typeface="Calibri"/>
              <a:ea typeface="Calibri"/>
              <a:cs typeface="Calibri"/>
              <a:sym typeface="Calibri"/>
            </a:endParaRPr>
          </a:p>
          <a:p>
            <a:pPr marL="368300" marR="0" lvl="0" indent="-298450" algn="l" rtl="0">
              <a:lnSpc>
                <a:spcPct val="100000"/>
              </a:lnSpc>
              <a:spcBef>
                <a:spcPts val="0"/>
              </a:spcBef>
              <a:spcAft>
                <a:spcPts val="0"/>
              </a:spcAft>
              <a:buClr>
                <a:srgbClr val="000000"/>
              </a:buClr>
              <a:buSzPts val="1500"/>
              <a:buFont typeface="Calibri"/>
              <a:buChar char="•"/>
            </a:pPr>
            <a:r>
              <a:rPr lang="en" sz="1500" i="0" u="none" strike="noStrike" cap="none">
                <a:solidFill>
                  <a:srgbClr val="000000"/>
                </a:solidFill>
                <a:latin typeface="Calibri"/>
                <a:ea typeface="Calibri"/>
                <a:cs typeface="Calibri"/>
                <a:sym typeface="Calibri"/>
              </a:rPr>
              <a:t>Toughness</a:t>
            </a:r>
            <a:endParaRPr sz="1500" i="0" u="none" strike="noStrike" cap="none" dirty="0">
              <a:solidFill>
                <a:srgbClr val="000000"/>
              </a:solidFill>
              <a:latin typeface="Calibri"/>
              <a:ea typeface="Calibri"/>
              <a:cs typeface="Calibri"/>
              <a:sym typeface="Calibri"/>
            </a:endParaRPr>
          </a:p>
          <a:p>
            <a:pPr marL="368300" marR="0" lvl="0" indent="-298450" algn="l" rtl="0">
              <a:lnSpc>
                <a:spcPct val="100000"/>
              </a:lnSpc>
              <a:spcBef>
                <a:spcPts val="0"/>
              </a:spcBef>
              <a:spcAft>
                <a:spcPts val="0"/>
              </a:spcAft>
              <a:buClr>
                <a:srgbClr val="000000"/>
              </a:buClr>
              <a:buSzPts val="1500"/>
              <a:buFont typeface="Calibri"/>
              <a:buChar char="•"/>
            </a:pPr>
            <a:r>
              <a:rPr lang="en" sz="1500" i="0" u="none" strike="noStrike" cap="none">
                <a:solidFill>
                  <a:srgbClr val="000000"/>
                </a:solidFill>
                <a:latin typeface="Calibri"/>
                <a:ea typeface="Calibri"/>
                <a:cs typeface="Calibri"/>
                <a:sym typeface="Calibri"/>
              </a:rPr>
              <a:t>Optimism</a:t>
            </a:r>
            <a:endParaRPr sz="1500" i="0" u="none" strike="noStrike" cap="none" dirty="0">
              <a:solidFill>
                <a:srgbClr val="000000"/>
              </a:solidFill>
              <a:latin typeface="Calibri"/>
              <a:ea typeface="Calibri"/>
              <a:cs typeface="Calibri"/>
              <a:sym typeface="Calibri"/>
            </a:endParaRPr>
          </a:p>
          <a:p>
            <a:pPr marL="368300" marR="0" lvl="0" indent="-298450" algn="l" rtl="0">
              <a:lnSpc>
                <a:spcPct val="100000"/>
              </a:lnSpc>
              <a:spcBef>
                <a:spcPts val="0"/>
              </a:spcBef>
              <a:spcAft>
                <a:spcPts val="0"/>
              </a:spcAft>
              <a:buClr>
                <a:srgbClr val="000000"/>
              </a:buClr>
              <a:buSzPts val="1500"/>
              <a:buFont typeface="Calibri"/>
              <a:buChar char="•"/>
            </a:pPr>
            <a:r>
              <a:rPr lang="en" sz="1500" i="0" u="none" strike="noStrike" cap="none">
                <a:solidFill>
                  <a:srgbClr val="000000"/>
                </a:solidFill>
                <a:latin typeface="Calibri"/>
                <a:ea typeface="Calibri"/>
                <a:cs typeface="Calibri"/>
                <a:sym typeface="Calibri"/>
              </a:rPr>
              <a:t>Talent</a:t>
            </a:r>
            <a:endParaRPr sz="1500" i="0" u="none" strike="noStrike" cap="none" dirty="0">
              <a:solidFill>
                <a:srgbClr val="000000"/>
              </a:solidFill>
              <a:latin typeface="Calibri"/>
              <a:ea typeface="Calibri"/>
              <a:cs typeface="Calibri"/>
              <a:sym typeface="Calibri"/>
            </a:endParaRPr>
          </a:p>
        </p:txBody>
      </p:sp>
      <p:sp>
        <p:nvSpPr>
          <p:cNvPr id="372" name="Google Shape;372;p56"/>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What is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Randomized Controlled Trial</a:t>
            </a:r>
            <a:endParaRPr dirty="0"/>
          </a:p>
        </p:txBody>
      </p:sp>
      <p:sp>
        <p:nvSpPr>
          <p:cNvPr id="378" name="Google Shape;378;p57"/>
          <p:cNvSpPr txBox="1"/>
          <p:nvPr/>
        </p:nvSpPr>
        <p:spPr>
          <a:xfrm>
            <a:off x="719550" y="1118175"/>
            <a:ext cx="7704900" cy="2982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800" dirty="0">
                <a:latin typeface="Calibri"/>
                <a:ea typeface="Calibri"/>
                <a:cs typeface="Calibri"/>
                <a:sym typeface="Calibri"/>
              </a:rPr>
              <a:t>With a </a:t>
            </a:r>
            <a:r>
              <a:rPr lang="en" sz="1800" i="1" dirty="0">
                <a:latin typeface="Calibri"/>
                <a:ea typeface="Calibri"/>
                <a:cs typeface="Calibri"/>
                <a:sym typeface="Calibri"/>
              </a:rPr>
              <a:t>large enough sample size</a:t>
            </a:r>
            <a:r>
              <a:rPr lang="en" sz="1800" dirty="0">
                <a:latin typeface="Calibri"/>
                <a:ea typeface="Calibri"/>
                <a:cs typeface="Calibri"/>
                <a:sym typeface="Calibri"/>
              </a:rPr>
              <a:t>, groups (treatment and control) that are chosen at random</a:t>
            </a:r>
            <a:r>
              <a:rPr lang="en" sz="1800" dirty="0">
                <a:solidFill>
                  <a:srgbClr val="006EB9"/>
                </a:solidFill>
                <a:latin typeface="Calibri"/>
                <a:ea typeface="Calibri"/>
                <a:cs typeface="Calibri"/>
                <a:sym typeface="Calibri"/>
              </a:rPr>
              <a:t> </a:t>
            </a:r>
            <a:r>
              <a:rPr lang="en" sz="1800" b="1" dirty="0">
                <a:solidFill>
                  <a:srgbClr val="006EB9"/>
                </a:solidFill>
                <a:latin typeface="Calibri"/>
                <a:ea typeface="Calibri"/>
                <a:cs typeface="Calibri"/>
                <a:sym typeface="Calibri"/>
              </a:rPr>
              <a:t>do not differ systematically</a:t>
            </a:r>
            <a:r>
              <a:rPr lang="en" sz="1800" b="1" dirty="0">
                <a:solidFill>
                  <a:srgbClr val="D79D2C"/>
                </a:solidFill>
                <a:latin typeface="Calibri"/>
                <a:ea typeface="Calibri"/>
                <a:cs typeface="Calibri"/>
                <a:sym typeface="Calibri"/>
              </a:rPr>
              <a:t> </a:t>
            </a:r>
            <a:r>
              <a:rPr lang="en" sz="1800" dirty="0">
                <a:latin typeface="Calibri"/>
                <a:ea typeface="Calibri"/>
                <a:cs typeface="Calibri"/>
                <a:sym typeface="Calibri"/>
              </a:rPr>
              <a:t>at the outset of the experiment. </a:t>
            </a:r>
            <a:endParaRPr sz="1800" dirty="0">
              <a:latin typeface="Calibri"/>
              <a:ea typeface="Calibri"/>
              <a:cs typeface="Calibri"/>
              <a:sym typeface="Calibri"/>
            </a:endParaRPr>
          </a:p>
          <a:p>
            <a:pPr marL="0" lvl="0" indent="0" algn="l" rtl="0">
              <a:lnSpc>
                <a:spcPct val="90000"/>
              </a:lnSpc>
              <a:spcBef>
                <a:spcPts val="0"/>
              </a:spcBef>
              <a:spcAft>
                <a:spcPts val="0"/>
              </a:spcAft>
              <a:buNone/>
            </a:pPr>
            <a:endParaRPr sz="1800" dirty="0">
              <a:latin typeface="Calibri"/>
              <a:ea typeface="Calibri"/>
              <a:cs typeface="Calibri"/>
              <a:sym typeface="Calibri"/>
            </a:endParaRPr>
          </a:p>
          <a:p>
            <a:pPr marL="0" lvl="0" indent="0" algn="l" rtl="0">
              <a:lnSpc>
                <a:spcPct val="90000"/>
              </a:lnSpc>
              <a:spcBef>
                <a:spcPts val="0"/>
              </a:spcBef>
              <a:spcAft>
                <a:spcPts val="0"/>
              </a:spcAft>
              <a:buNone/>
            </a:pPr>
            <a:endParaRPr sz="1800" dirty="0">
              <a:latin typeface="Calibri"/>
              <a:ea typeface="Calibri"/>
              <a:cs typeface="Calibri"/>
              <a:sym typeface="Calibri"/>
            </a:endParaRPr>
          </a:p>
          <a:p>
            <a:pPr marL="0" lvl="0" indent="0" algn="l" rtl="0">
              <a:lnSpc>
                <a:spcPct val="90000"/>
              </a:lnSpc>
              <a:spcBef>
                <a:spcPts val="0"/>
              </a:spcBef>
              <a:spcAft>
                <a:spcPts val="0"/>
              </a:spcAft>
              <a:buNone/>
            </a:pPr>
            <a:endParaRPr sz="1800" dirty="0">
              <a:latin typeface="Calibri"/>
              <a:ea typeface="Calibri"/>
              <a:cs typeface="Calibri"/>
              <a:sym typeface="Calibri"/>
            </a:endParaRPr>
          </a:p>
          <a:p>
            <a:pPr marL="0" lvl="0" indent="0" algn="l" rtl="0">
              <a:lnSpc>
                <a:spcPct val="90000"/>
              </a:lnSpc>
              <a:spcBef>
                <a:spcPts val="0"/>
              </a:spcBef>
              <a:spcAft>
                <a:spcPts val="0"/>
              </a:spcAft>
              <a:buNone/>
            </a:pPr>
            <a:endParaRPr sz="1800" dirty="0">
              <a:latin typeface="Calibri"/>
              <a:ea typeface="Calibri"/>
              <a:cs typeface="Calibri"/>
              <a:sym typeface="Calibri"/>
            </a:endParaRPr>
          </a:p>
          <a:p>
            <a:pPr marL="0" lvl="0" indent="0" algn="l" rtl="0">
              <a:lnSpc>
                <a:spcPct val="90000"/>
              </a:lnSpc>
              <a:spcBef>
                <a:spcPts val="0"/>
              </a:spcBef>
              <a:spcAft>
                <a:spcPts val="0"/>
              </a:spcAft>
              <a:buNone/>
            </a:pPr>
            <a:endParaRPr sz="1800" dirty="0">
              <a:latin typeface="Calibri"/>
              <a:ea typeface="Calibri"/>
              <a:cs typeface="Calibri"/>
              <a:sym typeface="Calibri"/>
            </a:endParaRPr>
          </a:p>
          <a:p>
            <a:pPr marL="0" lvl="0" indent="0" algn="l" rtl="0">
              <a:lnSpc>
                <a:spcPct val="90000"/>
              </a:lnSpc>
              <a:spcBef>
                <a:spcPts val="0"/>
              </a:spcBef>
              <a:spcAft>
                <a:spcPts val="0"/>
              </a:spcAft>
              <a:buNone/>
            </a:pPr>
            <a:endParaRPr sz="1800" dirty="0">
              <a:latin typeface="Calibri"/>
              <a:ea typeface="Calibri"/>
              <a:cs typeface="Calibri"/>
              <a:sym typeface="Calibri"/>
            </a:endParaRPr>
          </a:p>
          <a:p>
            <a:pPr marL="0" lvl="0" indent="0" algn="l" rtl="0">
              <a:lnSpc>
                <a:spcPct val="90000"/>
              </a:lnSpc>
              <a:spcBef>
                <a:spcPts val="0"/>
              </a:spcBef>
              <a:spcAft>
                <a:spcPts val="0"/>
              </a:spcAft>
              <a:buNone/>
            </a:pPr>
            <a:r>
              <a:rPr lang="en" sz="1800" dirty="0">
                <a:latin typeface="Calibri"/>
                <a:ea typeface="Calibri"/>
                <a:cs typeface="Calibri"/>
                <a:sym typeface="Calibri"/>
              </a:rPr>
              <a:t>Any difference that subsequently arises between them can be </a:t>
            </a:r>
            <a:r>
              <a:rPr lang="en" sz="1800" b="1" dirty="0">
                <a:solidFill>
                  <a:srgbClr val="006EB9"/>
                </a:solidFill>
                <a:latin typeface="Calibri"/>
                <a:ea typeface="Calibri"/>
                <a:cs typeface="Calibri"/>
                <a:sym typeface="Calibri"/>
              </a:rPr>
              <a:t>attributed </a:t>
            </a:r>
            <a:r>
              <a:rPr lang="en" sz="1800" dirty="0">
                <a:latin typeface="Calibri"/>
                <a:ea typeface="Calibri"/>
                <a:cs typeface="Calibri"/>
                <a:sym typeface="Calibri"/>
              </a:rPr>
              <a:t>to the program rather than to other factors.</a:t>
            </a:r>
            <a:endParaRPr sz="1800" dirty="0">
              <a:latin typeface="Calibri"/>
              <a:ea typeface="Calibri"/>
              <a:cs typeface="Calibri"/>
              <a:sym typeface="Calibri"/>
            </a:endParaRPr>
          </a:p>
          <a:p>
            <a:pPr marL="0" lvl="0" indent="0" algn="l" rtl="0">
              <a:lnSpc>
                <a:spcPct val="90000"/>
              </a:lnSpc>
              <a:spcBef>
                <a:spcPts val="0"/>
              </a:spcBef>
              <a:spcAft>
                <a:spcPts val="0"/>
              </a:spcAft>
              <a:buNone/>
            </a:pPr>
            <a:endParaRPr sz="1800" dirty="0">
              <a:latin typeface="Calibri"/>
              <a:ea typeface="Calibri"/>
              <a:cs typeface="Calibri"/>
              <a:sym typeface="Calibri"/>
            </a:endParaRPr>
          </a:p>
        </p:txBody>
      </p:sp>
      <p:sp>
        <p:nvSpPr>
          <p:cNvPr id="379" name="Google Shape;379;p57"/>
          <p:cNvSpPr/>
          <p:nvPr/>
        </p:nvSpPr>
        <p:spPr>
          <a:xfrm>
            <a:off x="4165875" y="2144675"/>
            <a:ext cx="584400" cy="729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57"/>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What is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8"/>
          <p:cNvSpPr txBox="1">
            <a:spLocks noGrp="1"/>
          </p:cNvSpPr>
          <p:nvPr>
            <p:ph type="subTitle" idx="1"/>
          </p:nvPr>
        </p:nvSpPr>
        <p:spPr>
          <a:xfrm>
            <a:off x="919675" y="2941325"/>
            <a:ext cx="6948000" cy="12816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200"/>
              </a:spcAft>
              <a:buSzPts val="3765"/>
              <a:buNone/>
            </a:pPr>
            <a:r>
              <a:rPr lang="en"/>
              <a:t>Example of Randomizing a Government Program</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9"/>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KASAMA </a:t>
            </a:r>
            <a:r>
              <a:rPr lang="en"/>
              <a:t>Program Evaluation by DOLE</a:t>
            </a:r>
            <a:endParaRPr dirty="0"/>
          </a:p>
        </p:txBody>
      </p:sp>
      <p:sp>
        <p:nvSpPr>
          <p:cNvPr id="391" name="Google Shape;391;p59"/>
          <p:cNvSpPr txBox="1"/>
          <p:nvPr/>
        </p:nvSpPr>
        <p:spPr>
          <a:xfrm>
            <a:off x="719550" y="1346775"/>
            <a:ext cx="7704900" cy="327163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dirty="0">
                <a:latin typeface="Calibri"/>
                <a:ea typeface="Calibri"/>
                <a:cs typeface="Calibri"/>
                <a:sym typeface="Calibri"/>
              </a:rPr>
              <a:t>Total sample: 164 communities/villages</a:t>
            </a:r>
            <a:endParaRPr sz="1800" b="1" dirty="0">
              <a:latin typeface="Calibri"/>
              <a:ea typeface="Calibri"/>
              <a:cs typeface="Calibri"/>
              <a:sym typeface="Calibri"/>
            </a:endParaRPr>
          </a:p>
          <a:p>
            <a:pPr marL="0" lvl="0" indent="0" algn="l" rtl="0">
              <a:lnSpc>
                <a:spcPct val="115000"/>
              </a:lnSpc>
              <a:spcBef>
                <a:spcPts val="600"/>
              </a:spcBef>
              <a:spcAft>
                <a:spcPts val="0"/>
              </a:spcAft>
              <a:buNone/>
            </a:pPr>
            <a:r>
              <a:rPr lang="en" sz="1800" b="1" dirty="0">
                <a:latin typeface="Calibri"/>
                <a:ea typeface="Calibri"/>
                <a:cs typeface="Calibri"/>
                <a:sym typeface="Calibri"/>
              </a:rPr>
              <a:t>Eligibility</a:t>
            </a:r>
            <a:endParaRPr sz="1800" b="1" dirty="0">
              <a:latin typeface="Calibri"/>
              <a:ea typeface="Calibri"/>
              <a:cs typeface="Calibri"/>
              <a:sym typeface="Calibri"/>
            </a:endParaRPr>
          </a:p>
          <a:p>
            <a:pPr marL="0" lvl="0" indent="0" algn="l" rtl="0">
              <a:lnSpc>
                <a:spcPct val="115000"/>
              </a:lnSpc>
              <a:spcBef>
                <a:spcPts val="600"/>
              </a:spcBef>
              <a:spcAft>
                <a:spcPts val="0"/>
              </a:spcAft>
              <a:buNone/>
            </a:pPr>
            <a:r>
              <a:rPr lang="en" sz="1800" dirty="0">
                <a:latin typeface="Calibri"/>
                <a:ea typeface="Calibri"/>
                <a:cs typeface="Calibri"/>
                <a:sym typeface="Calibri"/>
              </a:rPr>
              <a:t>The program had not been implemented there before</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dirty="0">
                <a:latin typeface="Calibri"/>
                <a:ea typeface="Calibri"/>
                <a:cs typeface="Calibri"/>
                <a:sym typeface="Calibri"/>
              </a:rPr>
              <a:t>The government was planning to roll out the program in a phased approach</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dirty="0">
                <a:latin typeface="Calibri"/>
                <a:ea typeface="Calibri"/>
                <a:cs typeface="Calibri"/>
                <a:sym typeface="Calibri"/>
              </a:rPr>
              <a:t>Local governments supportive of RCT</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b="1" dirty="0">
                <a:latin typeface="Calibri"/>
                <a:ea typeface="Calibri"/>
                <a:cs typeface="Calibri"/>
                <a:sym typeface="Calibri"/>
              </a:rPr>
              <a:t>Randomization / Lottery</a:t>
            </a:r>
            <a:endParaRPr sz="1800" b="1" dirty="0">
              <a:latin typeface="Calibri"/>
              <a:ea typeface="Calibri"/>
              <a:cs typeface="Calibri"/>
              <a:sym typeface="Calibri"/>
            </a:endParaRPr>
          </a:p>
          <a:p>
            <a:pPr marL="0" lvl="0" indent="0" algn="l" rtl="0">
              <a:lnSpc>
                <a:spcPct val="115000"/>
              </a:lnSpc>
              <a:spcBef>
                <a:spcPts val="600"/>
              </a:spcBef>
              <a:spcAft>
                <a:spcPts val="0"/>
              </a:spcAft>
              <a:buNone/>
            </a:pPr>
            <a:r>
              <a:rPr lang="en" sz="1800" dirty="0">
                <a:latin typeface="Calibri"/>
                <a:ea typeface="Calibri"/>
                <a:cs typeface="Calibri"/>
                <a:sym typeface="Calibri"/>
              </a:rPr>
              <a:t>82 villages will receive the program during evaluation period</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dirty="0">
                <a:latin typeface="Calibri"/>
                <a:ea typeface="Calibri"/>
                <a:cs typeface="Calibri"/>
                <a:sym typeface="Calibri"/>
              </a:rPr>
              <a:t>82 villages will receive the program </a:t>
            </a:r>
            <a:r>
              <a:rPr lang="en" sz="1800" i="1" dirty="0">
                <a:latin typeface="Calibri"/>
                <a:ea typeface="Calibri"/>
                <a:cs typeface="Calibri"/>
                <a:sym typeface="Calibri"/>
              </a:rPr>
              <a:t>after</a:t>
            </a:r>
            <a:r>
              <a:rPr lang="en" sz="1800" dirty="0">
                <a:latin typeface="Calibri"/>
                <a:ea typeface="Calibri"/>
                <a:cs typeface="Calibri"/>
                <a:sym typeface="Calibri"/>
              </a:rPr>
              <a:t> the evaluation period</a:t>
            </a:r>
            <a:endParaRPr sz="1800" dirty="0">
              <a:latin typeface="Calibri"/>
              <a:ea typeface="Calibri"/>
              <a:cs typeface="Calibri"/>
              <a:sym typeface="Calibri"/>
            </a:endParaRPr>
          </a:p>
        </p:txBody>
      </p:sp>
      <p:sp>
        <p:nvSpPr>
          <p:cNvPr id="392" name="Google Shape;392;p59"/>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Example RCT</a:t>
            </a:r>
            <a:endParaRPr sz="1080" b="1" i="0" u="none" strike="noStrike" cap="none" dirty="0">
              <a:solidFill>
                <a:srgbClr val="FFFFFF"/>
              </a:solidFill>
              <a:latin typeface="Arial"/>
              <a:ea typeface="Arial"/>
              <a:cs typeface="Arial"/>
              <a:sym typeface="Arial"/>
            </a:endParaRPr>
          </a:p>
        </p:txBody>
      </p:sp>
      <p:sp>
        <p:nvSpPr>
          <p:cNvPr id="3" name="TextBox 2">
            <a:extLst>
              <a:ext uri="{FF2B5EF4-FFF2-40B4-BE49-F238E27FC236}">
                <a16:creationId xmlns:a16="http://schemas.microsoft.com/office/drawing/2014/main" id="{0A699DE2-364E-673C-AAA5-27C74C12F0E2}"/>
              </a:ext>
            </a:extLst>
          </p:cNvPr>
          <p:cNvSpPr txBox="1"/>
          <p:nvPr/>
        </p:nvSpPr>
        <p:spPr>
          <a:xfrm>
            <a:off x="-65795" y="4835723"/>
            <a:ext cx="7150474" cy="307777"/>
          </a:xfrm>
          <a:prstGeom prst="rect">
            <a:avLst/>
          </a:prstGeom>
          <a:noFill/>
        </p:spPr>
        <p:txBody>
          <a:bodyPr wrap="square">
            <a:spAutoFit/>
          </a:bodyPr>
          <a:lstStyle/>
          <a:p>
            <a:r>
              <a:rPr lang="en-PH" dirty="0">
                <a:hlinkClick r:id="rId3"/>
              </a:rPr>
              <a:t>https://www.amherst.edu/system/files/Edmonds_Theoharides_Kasama_final.pdf</a:t>
            </a:r>
            <a:endParaRPr lang="en-PH"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0"/>
          <p:cNvSpPr/>
          <p:nvPr/>
        </p:nvSpPr>
        <p:spPr>
          <a:xfrm>
            <a:off x="3897797" y="3510300"/>
            <a:ext cx="2371200" cy="6978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NO 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398" name="Google Shape;398;p60"/>
          <p:cNvSpPr/>
          <p:nvPr/>
        </p:nvSpPr>
        <p:spPr>
          <a:xfrm>
            <a:off x="438671" y="2624573"/>
            <a:ext cx="1982400" cy="6429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399" name="Google Shape;399;p60"/>
          <p:cNvPicPr preferRelativeResize="0"/>
          <p:nvPr/>
        </p:nvPicPr>
        <p:blipFill rotWithShape="1">
          <a:blip r:embed="rId3">
            <a:alphaModFix/>
          </a:blip>
          <a:srcRect/>
          <a:stretch/>
        </p:blipFill>
        <p:spPr>
          <a:xfrm>
            <a:off x="535783" y="2673131"/>
            <a:ext cx="128085" cy="272913"/>
          </a:xfrm>
          <a:prstGeom prst="rect">
            <a:avLst/>
          </a:prstGeom>
          <a:noFill/>
          <a:ln>
            <a:noFill/>
          </a:ln>
        </p:spPr>
      </p:pic>
      <p:pic>
        <p:nvPicPr>
          <p:cNvPr id="400" name="Google Shape;400;p60"/>
          <p:cNvPicPr preferRelativeResize="0"/>
          <p:nvPr/>
        </p:nvPicPr>
        <p:blipFill rotWithShape="1">
          <a:blip r:embed="rId3">
            <a:alphaModFix/>
          </a:blip>
          <a:srcRect/>
          <a:stretch/>
        </p:blipFill>
        <p:spPr>
          <a:xfrm>
            <a:off x="784697" y="2809588"/>
            <a:ext cx="128086" cy="272913"/>
          </a:xfrm>
          <a:prstGeom prst="rect">
            <a:avLst/>
          </a:prstGeom>
          <a:noFill/>
          <a:ln>
            <a:noFill/>
          </a:ln>
        </p:spPr>
      </p:pic>
      <p:pic>
        <p:nvPicPr>
          <p:cNvPr id="401" name="Google Shape;401;p60"/>
          <p:cNvPicPr preferRelativeResize="0"/>
          <p:nvPr/>
        </p:nvPicPr>
        <p:blipFill rotWithShape="1">
          <a:blip r:embed="rId3">
            <a:alphaModFix/>
          </a:blip>
          <a:srcRect/>
          <a:stretch/>
        </p:blipFill>
        <p:spPr>
          <a:xfrm>
            <a:off x="1044776" y="2673131"/>
            <a:ext cx="128085" cy="272913"/>
          </a:xfrm>
          <a:prstGeom prst="rect">
            <a:avLst/>
          </a:prstGeom>
          <a:noFill/>
          <a:ln>
            <a:noFill/>
          </a:ln>
        </p:spPr>
      </p:pic>
      <p:pic>
        <p:nvPicPr>
          <p:cNvPr id="402" name="Google Shape;402;p60"/>
          <p:cNvPicPr preferRelativeResize="0"/>
          <p:nvPr/>
        </p:nvPicPr>
        <p:blipFill rotWithShape="1">
          <a:blip r:embed="rId3">
            <a:alphaModFix/>
          </a:blip>
          <a:srcRect/>
          <a:stretch/>
        </p:blipFill>
        <p:spPr>
          <a:xfrm>
            <a:off x="1271365" y="2946044"/>
            <a:ext cx="128086" cy="272913"/>
          </a:xfrm>
          <a:prstGeom prst="rect">
            <a:avLst/>
          </a:prstGeom>
          <a:noFill/>
          <a:ln>
            <a:noFill/>
          </a:ln>
        </p:spPr>
      </p:pic>
      <p:pic>
        <p:nvPicPr>
          <p:cNvPr id="403" name="Google Shape;403;p60"/>
          <p:cNvPicPr preferRelativeResize="0"/>
          <p:nvPr/>
        </p:nvPicPr>
        <p:blipFill rotWithShape="1">
          <a:blip r:embed="rId3">
            <a:alphaModFix/>
          </a:blip>
          <a:srcRect/>
          <a:stretch/>
        </p:blipFill>
        <p:spPr>
          <a:xfrm>
            <a:off x="1605113" y="2772752"/>
            <a:ext cx="128085" cy="272913"/>
          </a:xfrm>
          <a:prstGeom prst="rect">
            <a:avLst/>
          </a:prstGeom>
          <a:noFill/>
          <a:ln>
            <a:noFill/>
          </a:ln>
        </p:spPr>
      </p:pic>
      <p:pic>
        <p:nvPicPr>
          <p:cNvPr id="404" name="Google Shape;404;p60"/>
          <p:cNvPicPr preferRelativeResize="0"/>
          <p:nvPr/>
        </p:nvPicPr>
        <p:blipFill rotWithShape="1">
          <a:blip r:embed="rId3">
            <a:alphaModFix/>
          </a:blip>
          <a:srcRect/>
          <a:stretch/>
        </p:blipFill>
        <p:spPr>
          <a:xfrm>
            <a:off x="1929929" y="2689874"/>
            <a:ext cx="128086" cy="272913"/>
          </a:xfrm>
          <a:prstGeom prst="rect">
            <a:avLst/>
          </a:prstGeom>
          <a:noFill/>
          <a:ln>
            <a:noFill/>
          </a:ln>
        </p:spPr>
      </p:pic>
      <p:pic>
        <p:nvPicPr>
          <p:cNvPr id="405" name="Google Shape;405;p60"/>
          <p:cNvPicPr preferRelativeResize="0"/>
          <p:nvPr/>
        </p:nvPicPr>
        <p:blipFill rotWithShape="1">
          <a:blip r:embed="rId3">
            <a:alphaModFix/>
          </a:blip>
          <a:srcRect/>
          <a:stretch/>
        </p:blipFill>
        <p:spPr>
          <a:xfrm>
            <a:off x="2160986" y="2946044"/>
            <a:ext cx="128085" cy="272913"/>
          </a:xfrm>
          <a:prstGeom prst="rect">
            <a:avLst/>
          </a:prstGeom>
          <a:noFill/>
          <a:ln>
            <a:noFill/>
          </a:ln>
        </p:spPr>
      </p:pic>
      <p:pic>
        <p:nvPicPr>
          <p:cNvPr id="406" name="Google Shape;406;p60"/>
          <p:cNvPicPr preferRelativeResize="0"/>
          <p:nvPr/>
        </p:nvPicPr>
        <p:blipFill rotWithShape="1">
          <a:blip r:embed="rId4">
            <a:alphaModFix/>
          </a:blip>
          <a:srcRect/>
          <a:stretch/>
        </p:blipFill>
        <p:spPr>
          <a:xfrm>
            <a:off x="592710" y="2962788"/>
            <a:ext cx="128922" cy="272913"/>
          </a:xfrm>
          <a:prstGeom prst="rect">
            <a:avLst/>
          </a:prstGeom>
          <a:noFill/>
          <a:ln>
            <a:noFill/>
          </a:ln>
        </p:spPr>
      </p:pic>
      <p:pic>
        <p:nvPicPr>
          <p:cNvPr id="407" name="Google Shape;407;p60"/>
          <p:cNvPicPr preferRelativeResize="0"/>
          <p:nvPr/>
        </p:nvPicPr>
        <p:blipFill rotWithShape="1">
          <a:blip r:embed="rId5">
            <a:alphaModFix/>
          </a:blip>
          <a:srcRect/>
          <a:stretch/>
        </p:blipFill>
        <p:spPr>
          <a:xfrm>
            <a:off x="2842990" y="1712514"/>
            <a:ext cx="126411" cy="268727"/>
          </a:xfrm>
          <a:prstGeom prst="rect">
            <a:avLst/>
          </a:prstGeom>
          <a:noFill/>
          <a:ln>
            <a:noFill/>
          </a:ln>
        </p:spPr>
      </p:pic>
      <p:pic>
        <p:nvPicPr>
          <p:cNvPr id="408" name="Google Shape;408;p60"/>
          <p:cNvPicPr preferRelativeResize="0"/>
          <p:nvPr/>
        </p:nvPicPr>
        <p:blipFill rotWithShape="1">
          <a:blip r:embed="rId5">
            <a:alphaModFix/>
          </a:blip>
          <a:srcRect/>
          <a:stretch/>
        </p:blipFill>
        <p:spPr>
          <a:xfrm>
            <a:off x="3090789" y="1848970"/>
            <a:ext cx="126411" cy="268728"/>
          </a:xfrm>
          <a:prstGeom prst="rect">
            <a:avLst/>
          </a:prstGeom>
          <a:noFill/>
          <a:ln>
            <a:noFill/>
          </a:ln>
        </p:spPr>
      </p:pic>
      <p:pic>
        <p:nvPicPr>
          <p:cNvPr id="409" name="Google Shape;409;p60"/>
          <p:cNvPicPr preferRelativeResize="0"/>
          <p:nvPr/>
        </p:nvPicPr>
        <p:blipFill rotWithShape="1">
          <a:blip r:embed="rId5">
            <a:alphaModFix/>
          </a:blip>
          <a:srcRect/>
          <a:stretch/>
        </p:blipFill>
        <p:spPr>
          <a:xfrm>
            <a:off x="3338588" y="1716700"/>
            <a:ext cx="126411" cy="268728"/>
          </a:xfrm>
          <a:prstGeom prst="rect">
            <a:avLst/>
          </a:prstGeom>
          <a:noFill/>
          <a:ln>
            <a:noFill/>
          </a:ln>
        </p:spPr>
      </p:pic>
      <p:pic>
        <p:nvPicPr>
          <p:cNvPr id="410" name="Google Shape;410;p60"/>
          <p:cNvPicPr preferRelativeResize="0"/>
          <p:nvPr/>
        </p:nvPicPr>
        <p:blipFill rotWithShape="1">
          <a:blip r:embed="rId5">
            <a:alphaModFix/>
          </a:blip>
          <a:srcRect/>
          <a:stretch/>
        </p:blipFill>
        <p:spPr>
          <a:xfrm>
            <a:off x="3465836" y="2005520"/>
            <a:ext cx="126411" cy="268727"/>
          </a:xfrm>
          <a:prstGeom prst="rect">
            <a:avLst/>
          </a:prstGeom>
          <a:noFill/>
          <a:ln>
            <a:noFill/>
          </a:ln>
        </p:spPr>
      </p:pic>
      <p:pic>
        <p:nvPicPr>
          <p:cNvPr id="411" name="Google Shape;411;p60"/>
          <p:cNvPicPr preferRelativeResize="0"/>
          <p:nvPr/>
        </p:nvPicPr>
        <p:blipFill rotWithShape="1">
          <a:blip r:embed="rId5">
            <a:alphaModFix/>
          </a:blip>
          <a:srcRect/>
          <a:stretch/>
        </p:blipFill>
        <p:spPr>
          <a:xfrm>
            <a:off x="2899916" y="2002171"/>
            <a:ext cx="126411" cy="268727"/>
          </a:xfrm>
          <a:prstGeom prst="rect">
            <a:avLst/>
          </a:prstGeom>
          <a:noFill/>
          <a:ln>
            <a:noFill/>
          </a:ln>
        </p:spPr>
      </p:pic>
      <p:pic>
        <p:nvPicPr>
          <p:cNvPr id="412" name="Google Shape;412;p60"/>
          <p:cNvPicPr preferRelativeResize="0"/>
          <p:nvPr/>
        </p:nvPicPr>
        <p:blipFill rotWithShape="1">
          <a:blip r:embed="rId3">
            <a:alphaModFix/>
          </a:blip>
          <a:srcRect/>
          <a:stretch/>
        </p:blipFill>
        <p:spPr>
          <a:xfrm>
            <a:off x="1759151" y="2979531"/>
            <a:ext cx="128085" cy="272913"/>
          </a:xfrm>
          <a:prstGeom prst="rect">
            <a:avLst/>
          </a:prstGeom>
          <a:noFill/>
          <a:ln>
            <a:noFill/>
          </a:ln>
        </p:spPr>
      </p:pic>
      <p:pic>
        <p:nvPicPr>
          <p:cNvPr id="413" name="Google Shape;413;p60"/>
          <p:cNvPicPr preferRelativeResize="0"/>
          <p:nvPr/>
        </p:nvPicPr>
        <p:blipFill rotWithShape="1">
          <a:blip r:embed="rId3">
            <a:alphaModFix/>
          </a:blip>
          <a:srcRect/>
          <a:stretch/>
        </p:blipFill>
        <p:spPr>
          <a:xfrm>
            <a:off x="1345033" y="2648853"/>
            <a:ext cx="128086" cy="272913"/>
          </a:xfrm>
          <a:prstGeom prst="rect">
            <a:avLst/>
          </a:prstGeom>
          <a:noFill/>
          <a:ln>
            <a:noFill/>
          </a:ln>
        </p:spPr>
      </p:pic>
      <p:sp>
        <p:nvSpPr>
          <p:cNvPr id="414" name="Google Shape;414;p60"/>
          <p:cNvSpPr/>
          <p:nvPr/>
        </p:nvSpPr>
        <p:spPr>
          <a:xfrm>
            <a:off x="2745881" y="3498569"/>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15" name="Google Shape;415;p60"/>
          <p:cNvPicPr preferRelativeResize="0"/>
          <p:nvPr/>
        </p:nvPicPr>
        <p:blipFill rotWithShape="1">
          <a:blip r:embed="rId5">
            <a:alphaModFix/>
          </a:blip>
          <a:srcRect/>
          <a:stretch/>
        </p:blipFill>
        <p:spPr>
          <a:xfrm>
            <a:off x="2842990" y="3541263"/>
            <a:ext cx="126411" cy="268727"/>
          </a:xfrm>
          <a:prstGeom prst="rect">
            <a:avLst/>
          </a:prstGeom>
          <a:noFill/>
          <a:ln>
            <a:noFill/>
          </a:ln>
        </p:spPr>
      </p:pic>
      <p:pic>
        <p:nvPicPr>
          <p:cNvPr id="416" name="Google Shape;416;p60"/>
          <p:cNvPicPr preferRelativeResize="0"/>
          <p:nvPr/>
        </p:nvPicPr>
        <p:blipFill rotWithShape="1">
          <a:blip r:embed="rId5">
            <a:alphaModFix/>
          </a:blip>
          <a:srcRect/>
          <a:stretch/>
        </p:blipFill>
        <p:spPr>
          <a:xfrm>
            <a:off x="3090789" y="3677719"/>
            <a:ext cx="126411" cy="268728"/>
          </a:xfrm>
          <a:prstGeom prst="rect">
            <a:avLst/>
          </a:prstGeom>
          <a:noFill/>
          <a:ln>
            <a:noFill/>
          </a:ln>
        </p:spPr>
      </p:pic>
      <p:pic>
        <p:nvPicPr>
          <p:cNvPr id="417" name="Google Shape;417;p60"/>
          <p:cNvPicPr preferRelativeResize="0"/>
          <p:nvPr/>
        </p:nvPicPr>
        <p:blipFill rotWithShape="1">
          <a:blip r:embed="rId5">
            <a:alphaModFix/>
          </a:blip>
          <a:srcRect/>
          <a:stretch/>
        </p:blipFill>
        <p:spPr>
          <a:xfrm>
            <a:off x="3338588" y="3545448"/>
            <a:ext cx="126411" cy="268728"/>
          </a:xfrm>
          <a:prstGeom prst="rect">
            <a:avLst/>
          </a:prstGeom>
          <a:noFill/>
          <a:ln>
            <a:noFill/>
          </a:ln>
        </p:spPr>
      </p:pic>
      <p:pic>
        <p:nvPicPr>
          <p:cNvPr id="418" name="Google Shape;418;p60"/>
          <p:cNvPicPr preferRelativeResize="0"/>
          <p:nvPr/>
        </p:nvPicPr>
        <p:blipFill rotWithShape="1">
          <a:blip r:embed="rId5">
            <a:alphaModFix/>
          </a:blip>
          <a:srcRect/>
          <a:stretch/>
        </p:blipFill>
        <p:spPr>
          <a:xfrm>
            <a:off x="3465836" y="3834269"/>
            <a:ext cx="126411" cy="268727"/>
          </a:xfrm>
          <a:prstGeom prst="rect">
            <a:avLst/>
          </a:prstGeom>
          <a:noFill/>
          <a:ln>
            <a:noFill/>
          </a:ln>
        </p:spPr>
      </p:pic>
      <p:pic>
        <p:nvPicPr>
          <p:cNvPr id="419" name="Google Shape;419;p60"/>
          <p:cNvPicPr preferRelativeResize="0"/>
          <p:nvPr/>
        </p:nvPicPr>
        <p:blipFill rotWithShape="1">
          <a:blip r:embed="rId5">
            <a:alphaModFix/>
          </a:blip>
          <a:srcRect/>
          <a:stretch/>
        </p:blipFill>
        <p:spPr>
          <a:xfrm>
            <a:off x="2899916" y="3830920"/>
            <a:ext cx="126411" cy="268727"/>
          </a:xfrm>
          <a:prstGeom prst="rect">
            <a:avLst/>
          </a:prstGeom>
          <a:noFill/>
          <a:ln>
            <a:noFill/>
          </a:ln>
        </p:spPr>
      </p:pic>
      <p:cxnSp>
        <p:nvCxnSpPr>
          <p:cNvPr id="420" name="Google Shape;420;p60"/>
          <p:cNvCxnSpPr>
            <a:endCxn id="421" idx="1"/>
          </p:cNvCxnSpPr>
          <p:nvPr/>
        </p:nvCxnSpPr>
        <p:spPr>
          <a:xfrm rot="10800000" flipH="1">
            <a:off x="2231081" y="1986320"/>
            <a:ext cx="514800" cy="631200"/>
          </a:xfrm>
          <a:prstGeom prst="straightConnector1">
            <a:avLst/>
          </a:prstGeom>
          <a:noFill/>
          <a:ln w="57150" cap="flat" cmpd="sng">
            <a:solidFill>
              <a:srgbClr val="002060"/>
            </a:solidFill>
            <a:prstDash val="solid"/>
            <a:miter lim="800000"/>
            <a:headEnd type="none" w="sm" len="sm"/>
            <a:tailEnd type="triangle" w="med" len="med"/>
          </a:ln>
        </p:spPr>
      </p:cxnSp>
      <p:cxnSp>
        <p:nvCxnSpPr>
          <p:cNvPr id="422" name="Google Shape;422;p60"/>
          <p:cNvCxnSpPr>
            <a:endCxn id="414" idx="1"/>
          </p:cNvCxnSpPr>
          <p:nvPr/>
        </p:nvCxnSpPr>
        <p:spPr>
          <a:xfrm>
            <a:off x="2331881" y="3257369"/>
            <a:ext cx="414000" cy="557700"/>
          </a:xfrm>
          <a:prstGeom prst="straightConnector1">
            <a:avLst/>
          </a:prstGeom>
          <a:noFill/>
          <a:ln w="57150" cap="flat" cmpd="sng">
            <a:solidFill>
              <a:srgbClr val="002060"/>
            </a:solidFill>
            <a:prstDash val="solid"/>
            <a:miter lim="800000"/>
            <a:headEnd type="none" w="sm" len="sm"/>
            <a:tailEnd type="triangle" w="med" len="med"/>
          </a:ln>
        </p:spPr>
      </p:cxnSp>
      <p:sp>
        <p:nvSpPr>
          <p:cNvPr id="423" name="Google Shape;423;p60"/>
          <p:cNvSpPr/>
          <p:nvPr/>
        </p:nvSpPr>
        <p:spPr>
          <a:xfrm>
            <a:off x="2562817" y="2616605"/>
            <a:ext cx="1678800" cy="568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0" i="0" u="none" strike="noStrike" cap="none">
                <a:solidFill>
                  <a:srgbClr val="002060"/>
                </a:solidFill>
                <a:latin typeface="Arial"/>
                <a:ea typeface="Arial"/>
                <a:cs typeface="Arial"/>
                <a:sym typeface="Arial"/>
              </a:rPr>
              <a:t> </a:t>
            </a:r>
            <a:r>
              <a:rPr lang="en" sz="1300" b="1" i="0" u="none" strike="noStrike" cap="none">
                <a:solidFill>
                  <a:srgbClr val="FF0000"/>
                </a:solidFill>
                <a:latin typeface="Arial"/>
                <a:ea typeface="Arial"/>
                <a:cs typeface="Arial"/>
                <a:sym typeface="Arial"/>
              </a:rPr>
              <a:t>Randomly</a:t>
            </a:r>
            <a:r>
              <a:rPr lang="en" sz="1300" b="0" i="0" u="none" strike="noStrike" cap="none">
                <a:solidFill>
                  <a:srgbClr val="FF0000"/>
                </a:solidFill>
                <a:latin typeface="Arial"/>
                <a:ea typeface="Arial"/>
                <a:cs typeface="Arial"/>
                <a:sym typeface="Arial"/>
              </a:rPr>
              <a:t> </a:t>
            </a:r>
            <a:r>
              <a:rPr lang="en" sz="1300" b="0" i="0" u="none" strike="noStrike" cap="none">
                <a:solidFill>
                  <a:srgbClr val="002060"/>
                </a:solidFill>
                <a:latin typeface="Arial"/>
                <a:ea typeface="Arial"/>
                <a:cs typeface="Arial"/>
                <a:sym typeface="Arial"/>
              </a:rPr>
              <a:t>split into 2 groups by</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500"/>
              <a:buFont typeface="Arial"/>
              <a:buNone/>
            </a:pPr>
            <a:r>
              <a:rPr lang="en" sz="1500" b="1" i="0" u="none" strike="noStrike" cap="none">
                <a:solidFill>
                  <a:srgbClr val="FF0000"/>
                </a:solidFill>
                <a:latin typeface="Arial"/>
                <a:ea typeface="Arial"/>
                <a:cs typeface="Arial"/>
                <a:sym typeface="Arial"/>
              </a:rPr>
              <a:t>Lottery</a:t>
            </a:r>
            <a:endParaRPr sz="900" b="0" i="0" u="none" strike="noStrike" cap="none" dirty="0">
              <a:solidFill>
                <a:srgbClr val="000000"/>
              </a:solidFill>
              <a:latin typeface="Arial"/>
              <a:ea typeface="Arial"/>
              <a:cs typeface="Arial"/>
              <a:sym typeface="Arial"/>
            </a:endParaRPr>
          </a:p>
        </p:txBody>
      </p:sp>
      <p:cxnSp>
        <p:nvCxnSpPr>
          <p:cNvPr id="424" name="Google Shape;424;p60"/>
          <p:cNvCxnSpPr>
            <a:stCxn id="421" idx="3"/>
            <a:endCxn id="425" idx="1"/>
          </p:cNvCxnSpPr>
          <p:nvPr/>
        </p:nvCxnSpPr>
        <p:spPr>
          <a:xfrm rot="10800000" flipH="1">
            <a:off x="3800681" y="1968320"/>
            <a:ext cx="2817000" cy="18000"/>
          </a:xfrm>
          <a:prstGeom prst="straightConnector1">
            <a:avLst/>
          </a:prstGeom>
          <a:noFill/>
          <a:ln w="57150" cap="flat" cmpd="sng">
            <a:solidFill>
              <a:srgbClr val="92D050"/>
            </a:solidFill>
            <a:prstDash val="solid"/>
            <a:miter lim="800000"/>
            <a:headEnd type="none" w="sm" len="sm"/>
            <a:tailEnd type="triangle" w="med" len="med"/>
          </a:ln>
        </p:spPr>
      </p:cxnSp>
      <p:cxnSp>
        <p:nvCxnSpPr>
          <p:cNvPr id="426" name="Google Shape;426;p60"/>
          <p:cNvCxnSpPr>
            <a:stCxn id="414" idx="3"/>
            <a:endCxn id="427" idx="1"/>
          </p:cNvCxnSpPr>
          <p:nvPr/>
        </p:nvCxnSpPr>
        <p:spPr>
          <a:xfrm>
            <a:off x="3800681" y="3815069"/>
            <a:ext cx="2793900" cy="15900"/>
          </a:xfrm>
          <a:prstGeom prst="straightConnector1">
            <a:avLst/>
          </a:prstGeom>
          <a:noFill/>
          <a:ln w="57150" cap="flat" cmpd="sng">
            <a:solidFill>
              <a:srgbClr val="002060"/>
            </a:solidFill>
            <a:prstDash val="solid"/>
            <a:miter lim="800000"/>
            <a:headEnd type="none" w="sm" len="sm"/>
            <a:tailEnd type="triangle" w="med" len="med"/>
          </a:ln>
        </p:spPr>
      </p:cxnSp>
      <p:sp>
        <p:nvSpPr>
          <p:cNvPr id="428" name="Google Shape;428;p60"/>
          <p:cNvSpPr/>
          <p:nvPr/>
        </p:nvSpPr>
        <p:spPr>
          <a:xfrm>
            <a:off x="4222010" y="1642213"/>
            <a:ext cx="16776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p:txBody>
      </p:sp>
      <p:sp>
        <p:nvSpPr>
          <p:cNvPr id="427" name="Google Shape;427;p60"/>
          <p:cNvSpPr/>
          <p:nvPr/>
        </p:nvSpPr>
        <p:spPr>
          <a:xfrm>
            <a:off x="6594576" y="3514493"/>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29" name="Google Shape;429;p60"/>
          <p:cNvPicPr preferRelativeResize="0"/>
          <p:nvPr/>
        </p:nvPicPr>
        <p:blipFill rotWithShape="1">
          <a:blip r:embed="rId5">
            <a:alphaModFix/>
          </a:blip>
          <a:srcRect/>
          <a:stretch/>
        </p:blipFill>
        <p:spPr>
          <a:xfrm>
            <a:off x="6652617" y="3557189"/>
            <a:ext cx="126411" cy="268727"/>
          </a:xfrm>
          <a:prstGeom prst="rect">
            <a:avLst/>
          </a:prstGeom>
          <a:noFill/>
          <a:ln>
            <a:noFill/>
          </a:ln>
        </p:spPr>
      </p:pic>
      <p:pic>
        <p:nvPicPr>
          <p:cNvPr id="430" name="Google Shape;430;p60"/>
          <p:cNvPicPr preferRelativeResize="0"/>
          <p:nvPr/>
        </p:nvPicPr>
        <p:blipFill rotWithShape="1">
          <a:blip r:embed="rId5">
            <a:alphaModFix/>
          </a:blip>
          <a:srcRect/>
          <a:stretch/>
        </p:blipFill>
        <p:spPr>
          <a:xfrm>
            <a:off x="6900416" y="3693644"/>
            <a:ext cx="126411" cy="268728"/>
          </a:xfrm>
          <a:prstGeom prst="rect">
            <a:avLst/>
          </a:prstGeom>
          <a:noFill/>
          <a:ln>
            <a:noFill/>
          </a:ln>
        </p:spPr>
      </p:pic>
      <p:pic>
        <p:nvPicPr>
          <p:cNvPr id="431" name="Google Shape;431;p60"/>
          <p:cNvPicPr preferRelativeResize="0"/>
          <p:nvPr/>
        </p:nvPicPr>
        <p:blipFill rotWithShape="1">
          <a:blip r:embed="rId5">
            <a:alphaModFix/>
          </a:blip>
          <a:srcRect/>
          <a:stretch/>
        </p:blipFill>
        <p:spPr>
          <a:xfrm>
            <a:off x="7148215" y="3561373"/>
            <a:ext cx="126411" cy="268728"/>
          </a:xfrm>
          <a:prstGeom prst="rect">
            <a:avLst/>
          </a:prstGeom>
          <a:noFill/>
          <a:ln>
            <a:noFill/>
          </a:ln>
        </p:spPr>
      </p:pic>
      <p:pic>
        <p:nvPicPr>
          <p:cNvPr id="432" name="Google Shape;432;p60"/>
          <p:cNvPicPr preferRelativeResize="0"/>
          <p:nvPr/>
        </p:nvPicPr>
        <p:blipFill rotWithShape="1">
          <a:blip r:embed="rId5">
            <a:alphaModFix/>
          </a:blip>
          <a:srcRect/>
          <a:stretch/>
        </p:blipFill>
        <p:spPr>
          <a:xfrm>
            <a:off x="7314531" y="3850194"/>
            <a:ext cx="126411" cy="268727"/>
          </a:xfrm>
          <a:prstGeom prst="rect">
            <a:avLst/>
          </a:prstGeom>
          <a:noFill/>
          <a:ln>
            <a:noFill/>
          </a:ln>
        </p:spPr>
      </p:pic>
      <p:pic>
        <p:nvPicPr>
          <p:cNvPr id="433" name="Google Shape;433;p60"/>
          <p:cNvPicPr preferRelativeResize="0"/>
          <p:nvPr/>
        </p:nvPicPr>
        <p:blipFill rotWithShape="1">
          <a:blip r:embed="rId5">
            <a:alphaModFix/>
          </a:blip>
          <a:srcRect/>
          <a:stretch/>
        </p:blipFill>
        <p:spPr>
          <a:xfrm>
            <a:off x="6709546" y="3846845"/>
            <a:ext cx="126411" cy="268727"/>
          </a:xfrm>
          <a:prstGeom prst="rect">
            <a:avLst/>
          </a:prstGeom>
          <a:noFill/>
          <a:ln>
            <a:noFill/>
          </a:ln>
        </p:spPr>
      </p:pic>
      <p:cxnSp>
        <p:nvCxnSpPr>
          <p:cNvPr id="434" name="Google Shape;434;p60"/>
          <p:cNvCxnSpPr>
            <a:stCxn id="425" idx="2"/>
            <a:endCxn id="427" idx="0"/>
          </p:cNvCxnSpPr>
          <p:nvPr/>
        </p:nvCxnSpPr>
        <p:spPr>
          <a:xfrm flipH="1">
            <a:off x="7122054" y="2284750"/>
            <a:ext cx="23100" cy="1229700"/>
          </a:xfrm>
          <a:prstGeom prst="straightConnector1">
            <a:avLst/>
          </a:prstGeom>
          <a:noFill/>
          <a:ln w="57150" cap="flat" cmpd="sng">
            <a:solidFill>
              <a:schemeClr val="dk1"/>
            </a:solidFill>
            <a:prstDash val="solid"/>
            <a:miter lim="800000"/>
            <a:headEnd type="triangle" w="med" len="med"/>
            <a:tailEnd type="triangle" w="med" len="med"/>
          </a:ln>
        </p:spPr>
      </p:cxnSp>
      <p:sp>
        <p:nvSpPr>
          <p:cNvPr id="435" name="Google Shape;435;p60"/>
          <p:cNvSpPr/>
          <p:nvPr/>
        </p:nvSpPr>
        <p:spPr>
          <a:xfrm>
            <a:off x="6068311" y="1149705"/>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TREATMENT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36" name="Google Shape;436;p60"/>
          <p:cNvSpPr/>
          <p:nvPr/>
        </p:nvSpPr>
        <p:spPr>
          <a:xfrm>
            <a:off x="6121335" y="4304467"/>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CONTROL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25" name="Google Shape;425;p60"/>
          <p:cNvSpPr/>
          <p:nvPr/>
        </p:nvSpPr>
        <p:spPr>
          <a:xfrm>
            <a:off x="6617754" y="1651750"/>
            <a:ext cx="1054800" cy="633000"/>
          </a:xfrm>
          <a:prstGeom prst="roundRect">
            <a:avLst>
              <a:gd name="adj" fmla="val 16667"/>
            </a:avLst>
          </a:prstGeom>
          <a:noFill/>
          <a:ln w="38100" cap="flat" cmpd="sng">
            <a:solidFill>
              <a:srgbClr val="71C638"/>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37" name="Google Shape;437;p60"/>
          <p:cNvPicPr preferRelativeResize="0"/>
          <p:nvPr/>
        </p:nvPicPr>
        <p:blipFill rotWithShape="1">
          <a:blip r:embed="rId5">
            <a:alphaModFix/>
          </a:blip>
          <a:srcRect/>
          <a:stretch/>
        </p:blipFill>
        <p:spPr>
          <a:xfrm>
            <a:off x="6675795" y="1694446"/>
            <a:ext cx="126411" cy="268727"/>
          </a:xfrm>
          <a:prstGeom prst="rect">
            <a:avLst/>
          </a:prstGeom>
          <a:noFill/>
          <a:ln>
            <a:noFill/>
          </a:ln>
        </p:spPr>
      </p:pic>
      <p:pic>
        <p:nvPicPr>
          <p:cNvPr id="438" name="Google Shape;438;p60"/>
          <p:cNvPicPr preferRelativeResize="0"/>
          <p:nvPr/>
        </p:nvPicPr>
        <p:blipFill rotWithShape="1">
          <a:blip r:embed="rId5">
            <a:alphaModFix/>
          </a:blip>
          <a:srcRect/>
          <a:stretch/>
        </p:blipFill>
        <p:spPr>
          <a:xfrm>
            <a:off x="6923593" y="1830901"/>
            <a:ext cx="126411" cy="268728"/>
          </a:xfrm>
          <a:prstGeom prst="rect">
            <a:avLst/>
          </a:prstGeom>
          <a:noFill/>
          <a:ln>
            <a:noFill/>
          </a:ln>
        </p:spPr>
      </p:pic>
      <p:pic>
        <p:nvPicPr>
          <p:cNvPr id="439" name="Google Shape;439;p60"/>
          <p:cNvPicPr preferRelativeResize="0"/>
          <p:nvPr/>
        </p:nvPicPr>
        <p:blipFill rotWithShape="1">
          <a:blip r:embed="rId5">
            <a:alphaModFix/>
          </a:blip>
          <a:srcRect/>
          <a:stretch/>
        </p:blipFill>
        <p:spPr>
          <a:xfrm>
            <a:off x="7171393" y="1698630"/>
            <a:ext cx="126411" cy="268728"/>
          </a:xfrm>
          <a:prstGeom prst="rect">
            <a:avLst/>
          </a:prstGeom>
          <a:noFill/>
          <a:ln>
            <a:noFill/>
          </a:ln>
        </p:spPr>
      </p:pic>
      <p:pic>
        <p:nvPicPr>
          <p:cNvPr id="440" name="Google Shape;440;p60"/>
          <p:cNvPicPr preferRelativeResize="0"/>
          <p:nvPr/>
        </p:nvPicPr>
        <p:blipFill rotWithShape="1">
          <a:blip r:embed="rId5">
            <a:alphaModFix/>
          </a:blip>
          <a:srcRect/>
          <a:stretch/>
        </p:blipFill>
        <p:spPr>
          <a:xfrm>
            <a:off x="7337709" y="1987451"/>
            <a:ext cx="126411" cy="268727"/>
          </a:xfrm>
          <a:prstGeom prst="rect">
            <a:avLst/>
          </a:prstGeom>
          <a:noFill/>
          <a:ln>
            <a:noFill/>
          </a:ln>
        </p:spPr>
      </p:pic>
      <p:pic>
        <p:nvPicPr>
          <p:cNvPr id="441" name="Google Shape;441;p60"/>
          <p:cNvPicPr preferRelativeResize="0"/>
          <p:nvPr/>
        </p:nvPicPr>
        <p:blipFill rotWithShape="1">
          <a:blip r:embed="rId5">
            <a:alphaModFix/>
          </a:blip>
          <a:srcRect/>
          <a:stretch/>
        </p:blipFill>
        <p:spPr>
          <a:xfrm>
            <a:off x="6732722" y="1984102"/>
            <a:ext cx="126411" cy="268727"/>
          </a:xfrm>
          <a:prstGeom prst="rect">
            <a:avLst/>
          </a:prstGeom>
          <a:noFill/>
          <a:ln>
            <a:noFill/>
          </a:ln>
        </p:spPr>
      </p:pic>
      <p:sp>
        <p:nvSpPr>
          <p:cNvPr id="421" name="Google Shape;421;p60"/>
          <p:cNvSpPr/>
          <p:nvPr/>
        </p:nvSpPr>
        <p:spPr>
          <a:xfrm>
            <a:off x="2745881" y="1669820"/>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sp>
        <p:nvSpPr>
          <p:cNvPr id="442" name="Google Shape;442;p60"/>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KASAMA </a:t>
            </a:r>
            <a:r>
              <a:rPr lang="en"/>
              <a:t>Evaluation Design</a:t>
            </a:r>
            <a:endParaRPr dirty="0"/>
          </a:p>
        </p:txBody>
      </p:sp>
      <p:sp>
        <p:nvSpPr>
          <p:cNvPr id="443" name="Google Shape;443;p60"/>
          <p:cNvSpPr/>
          <p:nvPr/>
        </p:nvSpPr>
        <p:spPr>
          <a:xfrm>
            <a:off x="397452" y="2235179"/>
            <a:ext cx="2028300" cy="4383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a:solidFill>
                  <a:srgbClr val="D29112"/>
                </a:solidFill>
              </a:rPr>
              <a:t>164 villages</a:t>
            </a:r>
            <a:endParaRPr sz="1500" b="0" i="0" u="none" strike="noStrike" cap="none" dirty="0">
              <a:solidFill>
                <a:srgbClr val="333399"/>
              </a:solidFill>
              <a:latin typeface="Arial"/>
              <a:ea typeface="Arial"/>
              <a:cs typeface="Arial"/>
              <a:sym typeface="Arial"/>
            </a:endParaRPr>
          </a:p>
        </p:txBody>
      </p:sp>
      <p:sp>
        <p:nvSpPr>
          <p:cNvPr id="444" name="Google Shape;444;p60"/>
          <p:cNvSpPr/>
          <p:nvPr/>
        </p:nvSpPr>
        <p:spPr>
          <a:xfrm>
            <a:off x="7314525" y="2489984"/>
            <a:ext cx="2108400" cy="738900"/>
          </a:xfrm>
          <a:prstGeom prst="rect">
            <a:avLst/>
          </a:prstGeom>
          <a:noFill/>
          <a:ln>
            <a:noFill/>
          </a:ln>
        </p:spPr>
        <p:txBody>
          <a:bodyPr spcFirstLastPara="1" wrap="square" lIns="58900" tIns="29450" rIns="58900" bIns="29450" anchor="t" anchorCtr="0">
            <a:noAutofit/>
          </a:bodyPr>
          <a:lstStyle/>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Child labor</a:t>
            </a:r>
            <a:endParaRPr sz="1500" dirty="0">
              <a:solidFill>
                <a:srgbClr val="D29112"/>
              </a:solidFill>
            </a:endParaRPr>
          </a:p>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Economic activity </a:t>
            </a:r>
            <a:endParaRPr sz="1500" dirty="0">
              <a:solidFill>
                <a:srgbClr val="D29112"/>
              </a:solidFill>
            </a:endParaRPr>
          </a:p>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Consumption</a:t>
            </a:r>
            <a:endParaRPr sz="1500" dirty="0">
              <a:solidFill>
                <a:srgbClr val="D29112"/>
              </a:solidFill>
            </a:endParaRPr>
          </a:p>
        </p:txBody>
      </p:sp>
      <p:sp>
        <p:nvSpPr>
          <p:cNvPr id="445" name="Google Shape;445;p60"/>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Example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4"/>
          <p:cNvPicPr preferRelativeResize="0">
            <a:picLocks noGrp="1"/>
          </p:cNvPicPr>
          <p:nvPr>
            <p:ph type="pic" idx="2"/>
          </p:nvPr>
        </p:nvPicPr>
        <p:blipFill rotWithShape="1">
          <a:blip r:embed="rId3">
            <a:alphaModFix/>
          </a:blip>
          <a:srcRect l="20786" r="18822"/>
          <a:stretch/>
        </p:blipFill>
        <p:spPr>
          <a:xfrm>
            <a:off x="4469700" y="0"/>
            <a:ext cx="4674300" cy="5143500"/>
          </a:xfrm>
          <a:prstGeom prst="rect">
            <a:avLst/>
          </a:prstGeom>
          <a:noFill/>
          <a:ln>
            <a:noFill/>
          </a:ln>
        </p:spPr>
      </p:pic>
      <p:sp>
        <p:nvSpPr>
          <p:cNvPr id="163" name="Google Shape;163;p34"/>
          <p:cNvSpPr txBox="1">
            <a:spLocks noGrp="1"/>
          </p:cNvSpPr>
          <p:nvPr>
            <p:ph type="title"/>
          </p:nvPr>
        </p:nvSpPr>
        <p:spPr>
          <a:xfrm>
            <a:off x="203300" y="473100"/>
            <a:ext cx="3194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a:t>Agenda</a:t>
            </a:r>
            <a:endParaRPr dirty="0"/>
          </a:p>
        </p:txBody>
      </p:sp>
      <p:sp>
        <p:nvSpPr>
          <p:cNvPr id="164" name="Google Shape;164;p34"/>
          <p:cNvSpPr txBox="1">
            <a:spLocks noGrp="1"/>
          </p:cNvSpPr>
          <p:nvPr>
            <p:ph type="body" idx="1"/>
          </p:nvPr>
        </p:nvSpPr>
        <p:spPr>
          <a:xfrm>
            <a:off x="203300" y="1184525"/>
            <a:ext cx="3952200" cy="3633900"/>
          </a:xfrm>
          <a:prstGeom prst="rect">
            <a:avLst/>
          </a:prstGeom>
          <a:noFill/>
          <a:ln>
            <a:noFill/>
          </a:ln>
        </p:spPr>
        <p:txBody>
          <a:bodyPr spcFirstLastPara="1" wrap="square" lIns="91425" tIns="91425" rIns="91425" bIns="91425" anchor="t" anchorCtr="0">
            <a:normAutofit/>
          </a:bodyPr>
          <a:lstStyle/>
          <a:p>
            <a:pPr marL="457200" lvl="0" indent="-342900" algn="l" rtl="0">
              <a:lnSpc>
                <a:spcPct val="200000"/>
              </a:lnSpc>
              <a:spcBef>
                <a:spcPts val="1200"/>
              </a:spcBef>
              <a:spcAft>
                <a:spcPts val="0"/>
              </a:spcAft>
              <a:buSzPts val="1800"/>
              <a:buFont typeface="Calibri"/>
              <a:buAutoNum type="arabicPeriod"/>
            </a:pPr>
            <a:r>
              <a:rPr lang="en">
                <a:latin typeface="Calibri"/>
                <a:ea typeface="Calibri"/>
                <a:cs typeface="Calibri"/>
                <a:sym typeface="Calibri"/>
              </a:rPr>
              <a:t>RCT - what and why?</a:t>
            </a:r>
            <a:endParaRPr dirty="0">
              <a:latin typeface="Calibri"/>
              <a:ea typeface="Calibri"/>
              <a:cs typeface="Calibri"/>
              <a:sym typeface="Calibri"/>
            </a:endParaRPr>
          </a:p>
          <a:p>
            <a:pPr marL="457200" lvl="0" indent="-342900" algn="l" rtl="0">
              <a:lnSpc>
                <a:spcPct val="200000"/>
              </a:lnSpc>
              <a:spcBef>
                <a:spcPts val="0"/>
              </a:spcBef>
              <a:spcAft>
                <a:spcPts val="0"/>
              </a:spcAft>
              <a:buSzPts val="1800"/>
              <a:buFont typeface="Calibri"/>
              <a:buAutoNum type="arabicPeriod"/>
            </a:pPr>
            <a:r>
              <a:rPr lang="en">
                <a:latin typeface="Calibri"/>
                <a:ea typeface="Calibri"/>
                <a:cs typeface="Calibri"/>
                <a:sym typeface="Calibri"/>
              </a:rPr>
              <a:t>How to design an RCT?</a:t>
            </a:r>
            <a:endParaRPr dirty="0">
              <a:latin typeface="Calibri"/>
              <a:ea typeface="Calibri"/>
              <a:cs typeface="Calibri"/>
              <a:sym typeface="Calibri"/>
            </a:endParaRPr>
          </a:p>
          <a:p>
            <a:pPr marL="457200" lvl="0" indent="-342900" algn="l" rtl="0">
              <a:lnSpc>
                <a:spcPct val="200000"/>
              </a:lnSpc>
              <a:spcBef>
                <a:spcPts val="0"/>
              </a:spcBef>
              <a:spcAft>
                <a:spcPts val="0"/>
              </a:spcAft>
              <a:buSzPts val="1800"/>
              <a:buFont typeface="Calibri"/>
              <a:buAutoNum type="arabicPeriod"/>
            </a:pPr>
            <a:r>
              <a:rPr lang="en">
                <a:latin typeface="Calibri"/>
                <a:ea typeface="Calibri"/>
                <a:cs typeface="Calibri"/>
                <a:sym typeface="Calibri"/>
              </a:rPr>
              <a:t>When (not) to run an RCT?</a:t>
            </a:r>
            <a:endParaRPr dirty="0">
              <a:latin typeface="Calibri"/>
              <a:ea typeface="Calibri"/>
              <a:cs typeface="Calibri"/>
              <a:sym typeface="Calibri"/>
            </a:endParaRPr>
          </a:p>
          <a:p>
            <a:pPr marL="457200" lvl="0" indent="-342900" algn="l" rtl="0">
              <a:lnSpc>
                <a:spcPct val="200000"/>
              </a:lnSpc>
              <a:spcBef>
                <a:spcPts val="0"/>
              </a:spcBef>
              <a:spcAft>
                <a:spcPts val="0"/>
              </a:spcAft>
              <a:buSzPts val="1800"/>
              <a:buFont typeface="Calibri"/>
              <a:buAutoNum type="arabicPeriod"/>
            </a:pPr>
            <a:r>
              <a:rPr lang="en">
                <a:latin typeface="Calibri"/>
                <a:ea typeface="Calibri"/>
                <a:cs typeface="Calibri"/>
                <a:sym typeface="Calibri"/>
              </a:rPr>
              <a:t>Thought exercise: designing RCT for a fictional program</a:t>
            </a:r>
            <a:endParaRPr dirty="0">
              <a:latin typeface="Calibri"/>
              <a:ea typeface="Calibri"/>
              <a:cs typeface="Calibri"/>
              <a:sym typeface="Calibri"/>
            </a:endParaRPr>
          </a:p>
          <a:p>
            <a:pPr marL="457200" lvl="0" indent="-342900" algn="l" rtl="0">
              <a:lnSpc>
                <a:spcPct val="200000"/>
              </a:lnSpc>
              <a:spcBef>
                <a:spcPts val="0"/>
              </a:spcBef>
              <a:spcAft>
                <a:spcPts val="0"/>
              </a:spcAft>
              <a:buSzPts val="1800"/>
              <a:buFont typeface="Calibri"/>
              <a:buAutoNum type="arabicPeriod"/>
            </a:pPr>
            <a:r>
              <a:rPr lang="en">
                <a:latin typeface="Calibri"/>
                <a:ea typeface="Calibri"/>
                <a:cs typeface="Calibri"/>
                <a:sym typeface="Calibri"/>
              </a:rPr>
              <a:t>R exercise: analyze RCT results</a:t>
            </a:r>
            <a:endParaRPr dirty="0"/>
          </a:p>
        </p:txBody>
      </p:sp>
      <p:pic>
        <p:nvPicPr>
          <p:cNvPr id="165" name="Google Shape;165;p34"/>
          <p:cNvPicPr preferRelativeResize="0"/>
          <p:nvPr/>
        </p:nvPicPr>
        <p:blipFill rotWithShape="1">
          <a:blip r:embed="rId4">
            <a:alphaModFix/>
          </a:blip>
          <a:srcRect/>
          <a:stretch/>
        </p:blipFill>
        <p:spPr>
          <a:xfrm>
            <a:off x="8362150" y="4590888"/>
            <a:ext cx="612649" cy="40233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23"/>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Pre-analysis plan for transparency</a:t>
            </a:r>
            <a:endParaRPr dirty="0"/>
          </a:p>
        </p:txBody>
      </p:sp>
      <p:sp>
        <p:nvSpPr>
          <p:cNvPr id="996" name="Google Shape;996;p123"/>
          <p:cNvSpPr txBox="1">
            <a:spLocks noGrp="1"/>
          </p:cNvSpPr>
          <p:nvPr>
            <p:ph type="body" idx="1"/>
          </p:nvPr>
        </p:nvSpPr>
        <p:spPr>
          <a:xfrm>
            <a:off x="719125" y="948037"/>
            <a:ext cx="7885500" cy="3870600"/>
          </a:xfrm>
          <a:prstGeom prst="rect">
            <a:avLst/>
          </a:prstGeom>
        </p:spPr>
        <p:txBody>
          <a:bodyPr spcFirstLastPara="1" wrap="square" lIns="91425" tIns="91425" rIns="91425" bIns="91425" anchor="t" anchorCtr="0">
            <a:noAutofit/>
          </a:bodyPr>
          <a:lstStyle/>
          <a:p>
            <a:pPr marL="457200" lvl="0" indent="-323850" algn="l" rtl="0">
              <a:spcBef>
                <a:spcPts val="500"/>
              </a:spcBef>
              <a:spcAft>
                <a:spcPts val="0"/>
              </a:spcAft>
              <a:buClr>
                <a:srgbClr val="1C1C1C"/>
              </a:buClr>
              <a:buSzPts val="1500"/>
              <a:buFont typeface="Open Sans"/>
              <a:buChar char="●"/>
            </a:pPr>
            <a:r>
              <a:rPr lang="en" sz="1500" dirty="0">
                <a:solidFill>
                  <a:srgbClr val="1C1C1C"/>
                </a:solidFill>
                <a:latin typeface="Open Sans"/>
                <a:ea typeface="Open Sans"/>
                <a:cs typeface="Open Sans"/>
                <a:sym typeface="Open Sans"/>
              </a:rPr>
              <a:t>Basic Information </a:t>
            </a:r>
            <a:endParaRPr sz="1500" dirty="0">
              <a:solidFill>
                <a:srgbClr val="1C1C1C"/>
              </a:solidFill>
              <a:latin typeface="Open Sans"/>
              <a:ea typeface="Open Sans"/>
              <a:cs typeface="Open Sans"/>
              <a:sym typeface="Open Sans"/>
            </a:endParaRPr>
          </a:p>
          <a:p>
            <a:pPr marL="914400" lvl="1" indent="-323850" algn="l" rtl="0">
              <a:spcBef>
                <a:spcPts val="1000"/>
              </a:spcBef>
              <a:spcAft>
                <a:spcPts val="0"/>
              </a:spcAft>
              <a:buClr>
                <a:srgbClr val="1C1C1C"/>
              </a:buClr>
              <a:buSzPts val="1500"/>
              <a:buFont typeface="Open Sans"/>
              <a:buChar char="○"/>
            </a:pPr>
            <a:r>
              <a:rPr lang="en" sz="1500" dirty="0">
                <a:solidFill>
                  <a:srgbClr val="1C1C1C"/>
                </a:solidFill>
                <a:latin typeface="Open Sans"/>
                <a:ea typeface="Open Sans"/>
                <a:cs typeface="Open Sans"/>
                <a:sym typeface="Open Sans"/>
              </a:rPr>
              <a:t>Relevant parties: authorship, partner institutions</a:t>
            </a:r>
            <a:endParaRPr sz="1500" dirty="0">
              <a:solidFill>
                <a:srgbClr val="1C1C1C"/>
              </a:solidFill>
              <a:latin typeface="Open Sans"/>
              <a:ea typeface="Open Sans"/>
              <a:cs typeface="Open Sans"/>
              <a:sym typeface="Open Sans"/>
            </a:endParaRPr>
          </a:p>
          <a:p>
            <a:pPr marL="914400" lvl="1" indent="-323850" algn="l" rtl="0">
              <a:spcBef>
                <a:spcPts val="1000"/>
              </a:spcBef>
              <a:spcAft>
                <a:spcPts val="0"/>
              </a:spcAft>
              <a:buClr>
                <a:srgbClr val="1C1C1C"/>
              </a:buClr>
              <a:buSzPts val="1500"/>
              <a:buFont typeface="Open Sans"/>
              <a:buChar char="○"/>
            </a:pPr>
            <a:r>
              <a:rPr lang="en" sz="1500" dirty="0">
                <a:solidFill>
                  <a:srgbClr val="1C1C1C"/>
                </a:solidFill>
                <a:latin typeface="Open Sans"/>
                <a:ea typeface="Open Sans"/>
                <a:cs typeface="Open Sans"/>
                <a:sym typeface="Open Sans"/>
              </a:rPr>
              <a:t>Objective of the study</a:t>
            </a:r>
            <a:endParaRPr sz="1500" dirty="0">
              <a:solidFill>
                <a:srgbClr val="1C1C1C"/>
              </a:solidFill>
              <a:latin typeface="Open Sans"/>
              <a:ea typeface="Open Sans"/>
              <a:cs typeface="Open Sans"/>
              <a:sym typeface="Open Sans"/>
            </a:endParaRPr>
          </a:p>
          <a:p>
            <a:pPr marL="457200" lvl="0" indent="-323850" algn="l" rtl="0">
              <a:spcBef>
                <a:spcPts val="1000"/>
              </a:spcBef>
              <a:spcAft>
                <a:spcPts val="0"/>
              </a:spcAft>
              <a:buClr>
                <a:srgbClr val="1C1C1C"/>
              </a:buClr>
              <a:buSzPts val="1500"/>
              <a:buFont typeface="Open Sans"/>
              <a:buChar char="●"/>
            </a:pPr>
            <a:r>
              <a:rPr lang="en" sz="1500" dirty="0">
                <a:solidFill>
                  <a:srgbClr val="1C1C1C"/>
                </a:solidFill>
                <a:latin typeface="Open Sans"/>
                <a:ea typeface="Open Sans"/>
                <a:cs typeface="Open Sans"/>
                <a:sym typeface="Open Sans"/>
              </a:rPr>
              <a:t>Study Design</a:t>
            </a:r>
            <a:endParaRPr sz="1500" dirty="0">
              <a:solidFill>
                <a:srgbClr val="1C1C1C"/>
              </a:solidFill>
              <a:latin typeface="Open Sans"/>
              <a:ea typeface="Open Sans"/>
              <a:cs typeface="Open Sans"/>
              <a:sym typeface="Open Sans"/>
            </a:endParaRPr>
          </a:p>
          <a:p>
            <a:pPr marL="914400" lvl="1" indent="-323850" algn="l" rtl="0">
              <a:spcBef>
                <a:spcPts val="1000"/>
              </a:spcBef>
              <a:spcAft>
                <a:spcPts val="0"/>
              </a:spcAft>
              <a:buClr>
                <a:srgbClr val="1C1C1C"/>
              </a:buClr>
              <a:buSzPts val="1500"/>
              <a:buFont typeface="Open Sans"/>
              <a:buChar char="○"/>
            </a:pPr>
            <a:r>
              <a:rPr lang="en" sz="1500" b="1" dirty="0">
                <a:solidFill>
                  <a:srgbClr val="1C1C1C"/>
                </a:solidFill>
                <a:latin typeface="Open Sans"/>
                <a:ea typeface="Open Sans"/>
                <a:cs typeface="Open Sans"/>
                <a:sym typeface="Open Sans"/>
              </a:rPr>
              <a:t>Hypotheses</a:t>
            </a:r>
            <a:r>
              <a:rPr lang="en" sz="1500" dirty="0">
                <a:solidFill>
                  <a:srgbClr val="1C1C1C"/>
                </a:solidFill>
                <a:latin typeface="Open Sans"/>
                <a:ea typeface="Open Sans"/>
                <a:cs typeface="Open Sans"/>
                <a:sym typeface="Open Sans"/>
              </a:rPr>
              <a:t> to be tested</a:t>
            </a:r>
            <a:endParaRPr sz="1500" dirty="0">
              <a:solidFill>
                <a:srgbClr val="1C1C1C"/>
              </a:solidFill>
              <a:latin typeface="Open Sans"/>
              <a:ea typeface="Open Sans"/>
              <a:cs typeface="Open Sans"/>
              <a:sym typeface="Open Sans"/>
            </a:endParaRPr>
          </a:p>
          <a:p>
            <a:pPr marL="914400" lvl="1" indent="-323850" algn="l" rtl="0">
              <a:spcBef>
                <a:spcPts val="1000"/>
              </a:spcBef>
              <a:spcAft>
                <a:spcPts val="0"/>
              </a:spcAft>
              <a:buClr>
                <a:srgbClr val="1C1C1C"/>
              </a:buClr>
              <a:buSzPts val="1500"/>
              <a:buFont typeface="Open Sans"/>
              <a:buChar char="○"/>
            </a:pPr>
            <a:r>
              <a:rPr lang="en" sz="1500" dirty="0">
                <a:solidFill>
                  <a:srgbClr val="1C1C1C"/>
                </a:solidFill>
                <a:latin typeface="Open Sans"/>
                <a:ea typeface="Open Sans"/>
                <a:cs typeface="Open Sans"/>
                <a:sym typeface="Open Sans"/>
              </a:rPr>
              <a:t>Main variables of interest - </a:t>
            </a:r>
            <a:r>
              <a:rPr lang="en" sz="1500" b="1" dirty="0">
                <a:solidFill>
                  <a:srgbClr val="1C1C1C"/>
                </a:solidFill>
                <a:latin typeface="Open Sans"/>
                <a:ea typeface="Open Sans"/>
                <a:cs typeface="Open Sans"/>
                <a:sym typeface="Open Sans"/>
              </a:rPr>
              <a:t>primary &amp; secondary outcomes</a:t>
            </a:r>
            <a:endParaRPr sz="1500" b="1" dirty="0">
              <a:solidFill>
                <a:srgbClr val="1C1C1C"/>
              </a:solidFill>
              <a:latin typeface="Open Sans"/>
              <a:ea typeface="Open Sans"/>
              <a:cs typeface="Open Sans"/>
              <a:sym typeface="Open Sans"/>
            </a:endParaRPr>
          </a:p>
          <a:p>
            <a:pPr marL="914400" lvl="1" indent="-323850" algn="l" rtl="0">
              <a:spcBef>
                <a:spcPts val="1000"/>
              </a:spcBef>
              <a:spcAft>
                <a:spcPts val="0"/>
              </a:spcAft>
              <a:buClr>
                <a:srgbClr val="1C1C1C"/>
              </a:buClr>
              <a:buSzPts val="1500"/>
              <a:buFont typeface="Open Sans"/>
              <a:buChar char="○"/>
            </a:pPr>
            <a:r>
              <a:rPr lang="en" sz="1500" dirty="0">
                <a:solidFill>
                  <a:srgbClr val="1C1C1C"/>
                </a:solidFill>
                <a:latin typeface="Open Sans"/>
                <a:ea typeface="Open Sans"/>
                <a:cs typeface="Open Sans"/>
                <a:sym typeface="Open Sans"/>
              </a:rPr>
              <a:t>Treatment - including </a:t>
            </a:r>
            <a:r>
              <a:rPr lang="en" sz="1500" b="1" dirty="0">
                <a:solidFill>
                  <a:srgbClr val="1C1C1C"/>
                </a:solidFill>
                <a:latin typeface="Open Sans"/>
                <a:ea typeface="Open Sans"/>
                <a:cs typeface="Open Sans"/>
                <a:sym typeface="Open Sans"/>
              </a:rPr>
              <a:t>measurement </a:t>
            </a:r>
            <a:r>
              <a:rPr lang="en" sz="1500" dirty="0">
                <a:solidFill>
                  <a:srgbClr val="1C1C1C"/>
                </a:solidFill>
                <a:latin typeface="Open Sans"/>
                <a:ea typeface="Open Sans"/>
                <a:cs typeface="Open Sans"/>
                <a:sym typeface="Open Sans"/>
              </a:rPr>
              <a:t>of treatment effect</a:t>
            </a:r>
            <a:endParaRPr sz="1500" dirty="0">
              <a:solidFill>
                <a:srgbClr val="1C1C1C"/>
              </a:solidFill>
              <a:latin typeface="Open Sans"/>
              <a:ea typeface="Open Sans"/>
              <a:cs typeface="Open Sans"/>
              <a:sym typeface="Open Sans"/>
            </a:endParaRPr>
          </a:p>
          <a:p>
            <a:pPr marL="914400" lvl="1" indent="-323850" algn="l" rtl="0">
              <a:spcBef>
                <a:spcPts val="1000"/>
              </a:spcBef>
              <a:spcAft>
                <a:spcPts val="0"/>
              </a:spcAft>
              <a:buClr>
                <a:srgbClr val="1C1C1C"/>
              </a:buClr>
              <a:buSzPts val="1500"/>
              <a:buFont typeface="Open Sans"/>
              <a:buChar char="○"/>
            </a:pPr>
            <a:r>
              <a:rPr lang="en" sz="1500" dirty="0">
                <a:solidFill>
                  <a:srgbClr val="1C1C1C"/>
                </a:solidFill>
                <a:latin typeface="Open Sans"/>
                <a:ea typeface="Open Sans"/>
                <a:cs typeface="Open Sans"/>
                <a:sym typeface="Open Sans"/>
              </a:rPr>
              <a:t>Methodology - RCT? Natural experiment?</a:t>
            </a:r>
            <a:endParaRPr sz="1500" dirty="0">
              <a:solidFill>
                <a:srgbClr val="1C1C1C"/>
              </a:solidFill>
              <a:latin typeface="Open Sans"/>
              <a:ea typeface="Open Sans"/>
              <a:cs typeface="Open Sans"/>
              <a:sym typeface="Open Sans"/>
            </a:endParaRPr>
          </a:p>
          <a:p>
            <a:pPr marL="914400" lvl="1" indent="-323850" algn="l" rtl="0">
              <a:spcBef>
                <a:spcPts val="1000"/>
              </a:spcBef>
              <a:spcAft>
                <a:spcPts val="0"/>
              </a:spcAft>
              <a:buClr>
                <a:srgbClr val="1C1C1C"/>
              </a:buClr>
              <a:buSzPts val="1500"/>
              <a:buFont typeface="Open Sans"/>
              <a:buChar char="○"/>
            </a:pPr>
            <a:r>
              <a:rPr lang="en" sz="1500" dirty="0">
                <a:solidFill>
                  <a:srgbClr val="1C1C1C"/>
                </a:solidFill>
                <a:latin typeface="Open Sans"/>
                <a:ea typeface="Open Sans"/>
                <a:cs typeface="Open Sans"/>
                <a:sym typeface="Open Sans"/>
              </a:rPr>
              <a:t>Data sources - in-person interviews? Administrative data?</a:t>
            </a:r>
            <a:endParaRPr sz="1500" dirty="0">
              <a:solidFill>
                <a:srgbClr val="1C1C1C"/>
              </a:solidFill>
              <a:latin typeface="Open Sans"/>
              <a:ea typeface="Open Sans"/>
              <a:cs typeface="Open Sans"/>
              <a:sym typeface="Open Sans"/>
            </a:endParaRPr>
          </a:p>
          <a:p>
            <a:pPr marL="914400" lvl="1" indent="-323850" algn="l" rtl="0">
              <a:spcBef>
                <a:spcPts val="1000"/>
              </a:spcBef>
              <a:spcAft>
                <a:spcPts val="0"/>
              </a:spcAft>
              <a:buClr>
                <a:srgbClr val="1C1C1C"/>
              </a:buClr>
              <a:buSzPts val="1500"/>
              <a:buFont typeface="Open Sans"/>
              <a:buChar char="○"/>
            </a:pPr>
            <a:r>
              <a:rPr lang="en" sz="1500" dirty="0">
                <a:solidFill>
                  <a:srgbClr val="1C1C1C"/>
                </a:solidFill>
                <a:latin typeface="Open Sans"/>
                <a:ea typeface="Open Sans"/>
                <a:cs typeface="Open Sans"/>
                <a:sym typeface="Open Sans"/>
              </a:rPr>
              <a:t>Sampling frame - inclusion/exclusion criteria, unit of analysis</a:t>
            </a:r>
            <a:endParaRPr sz="1500" dirty="0">
              <a:solidFill>
                <a:srgbClr val="1C1C1C"/>
              </a:solidFill>
              <a:latin typeface="Open Sans"/>
              <a:ea typeface="Open Sans"/>
              <a:cs typeface="Open Sans"/>
              <a:sym typeface="Open Sans"/>
            </a:endParaRPr>
          </a:p>
          <a:p>
            <a:pPr marL="0" lvl="0" indent="0" algn="l" rtl="0">
              <a:spcBef>
                <a:spcPts val="1000"/>
              </a:spcBef>
              <a:spcAft>
                <a:spcPts val="0"/>
              </a:spcAft>
              <a:buNone/>
            </a:pPr>
            <a:endParaRPr sz="1900" dirty="0">
              <a:solidFill>
                <a:srgbClr val="1C1C1C"/>
              </a:solidFill>
              <a:latin typeface="Open Sans"/>
              <a:ea typeface="Open Sans"/>
              <a:cs typeface="Open Sans"/>
              <a:sym typeface="Open Sans"/>
            </a:endParaRPr>
          </a:p>
          <a:p>
            <a:pPr marL="0" lvl="0" indent="0" algn="l" rtl="0">
              <a:lnSpc>
                <a:spcPct val="140000"/>
              </a:lnSpc>
              <a:spcBef>
                <a:spcPts val="1000"/>
              </a:spcBef>
              <a:spcAft>
                <a:spcPts val="0"/>
              </a:spcAft>
              <a:buNone/>
            </a:pPr>
            <a:endParaRPr sz="1155" dirty="0">
              <a:solidFill>
                <a:srgbClr val="404040"/>
              </a:solidFill>
              <a:latin typeface="Calibri"/>
              <a:ea typeface="Calibri"/>
              <a:cs typeface="Calibri"/>
              <a:sym typeface="Calibri"/>
            </a:endParaRPr>
          </a:p>
        </p:txBody>
      </p:sp>
      <p:sp>
        <p:nvSpPr>
          <p:cNvPr id="997" name="Google Shape;997;p123"/>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Example RCT</a:t>
            </a:r>
            <a:endParaRPr sz="1080" b="1"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2479932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1"/>
          <p:cNvSpPr/>
          <p:nvPr/>
        </p:nvSpPr>
        <p:spPr>
          <a:xfrm>
            <a:off x="3897797" y="2900700"/>
            <a:ext cx="2371200" cy="6978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NO 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51" name="Google Shape;451;p61"/>
          <p:cNvSpPr/>
          <p:nvPr/>
        </p:nvSpPr>
        <p:spPr>
          <a:xfrm>
            <a:off x="438671" y="2014973"/>
            <a:ext cx="1982400" cy="6429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52" name="Google Shape;452;p61"/>
          <p:cNvPicPr preferRelativeResize="0"/>
          <p:nvPr/>
        </p:nvPicPr>
        <p:blipFill rotWithShape="1">
          <a:blip r:embed="rId3">
            <a:alphaModFix/>
          </a:blip>
          <a:srcRect/>
          <a:stretch/>
        </p:blipFill>
        <p:spPr>
          <a:xfrm>
            <a:off x="535783" y="2063531"/>
            <a:ext cx="128085" cy="272913"/>
          </a:xfrm>
          <a:prstGeom prst="rect">
            <a:avLst/>
          </a:prstGeom>
          <a:noFill/>
          <a:ln>
            <a:noFill/>
          </a:ln>
        </p:spPr>
      </p:pic>
      <p:pic>
        <p:nvPicPr>
          <p:cNvPr id="453" name="Google Shape;453;p61"/>
          <p:cNvPicPr preferRelativeResize="0"/>
          <p:nvPr/>
        </p:nvPicPr>
        <p:blipFill rotWithShape="1">
          <a:blip r:embed="rId3">
            <a:alphaModFix/>
          </a:blip>
          <a:srcRect/>
          <a:stretch/>
        </p:blipFill>
        <p:spPr>
          <a:xfrm>
            <a:off x="784697" y="2199988"/>
            <a:ext cx="128086" cy="272913"/>
          </a:xfrm>
          <a:prstGeom prst="rect">
            <a:avLst/>
          </a:prstGeom>
          <a:noFill/>
          <a:ln>
            <a:noFill/>
          </a:ln>
        </p:spPr>
      </p:pic>
      <p:pic>
        <p:nvPicPr>
          <p:cNvPr id="454" name="Google Shape;454;p61"/>
          <p:cNvPicPr preferRelativeResize="0"/>
          <p:nvPr/>
        </p:nvPicPr>
        <p:blipFill rotWithShape="1">
          <a:blip r:embed="rId3">
            <a:alphaModFix/>
          </a:blip>
          <a:srcRect/>
          <a:stretch/>
        </p:blipFill>
        <p:spPr>
          <a:xfrm>
            <a:off x="1044776" y="2063531"/>
            <a:ext cx="128085" cy="272913"/>
          </a:xfrm>
          <a:prstGeom prst="rect">
            <a:avLst/>
          </a:prstGeom>
          <a:noFill/>
          <a:ln>
            <a:noFill/>
          </a:ln>
        </p:spPr>
      </p:pic>
      <p:pic>
        <p:nvPicPr>
          <p:cNvPr id="455" name="Google Shape;455;p61"/>
          <p:cNvPicPr preferRelativeResize="0"/>
          <p:nvPr/>
        </p:nvPicPr>
        <p:blipFill rotWithShape="1">
          <a:blip r:embed="rId3">
            <a:alphaModFix/>
          </a:blip>
          <a:srcRect/>
          <a:stretch/>
        </p:blipFill>
        <p:spPr>
          <a:xfrm>
            <a:off x="1271365" y="2336444"/>
            <a:ext cx="128086" cy="272913"/>
          </a:xfrm>
          <a:prstGeom prst="rect">
            <a:avLst/>
          </a:prstGeom>
          <a:noFill/>
          <a:ln>
            <a:noFill/>
          </a:ln>
        </p:spPr>
      </p:pic>
      <p:pic>
        <p:nvPicPr>
          <p:cNvPr id="456" name="Google Shape;456;p61"/>
          <p:cNvPicPr preferRelativeResize="0"/>
          <p:nvPr/>
        </p:nvPicPr>
        <p:blipFill rotWithShape="1">
          <a:blip r:embed="rId3">
            <a:alphaModFix/>
          </a:blip>
          <a:srcRect/>
          <a:stretch/>
        </p:blipFill>
        <p:spPr>
          <a:xfrm>
            <a:off x="1605113" y="2163152"/>
            <a:ext cx="128085" cy="272913"/>
          </a:xfrm>
          <a:prstGeom prst="rect">
            <a:avLst/>
          </a:prstGeom>
          <a:noFill/>
          <a:ln>
            <a:noFill/>
          </a:ln>
        </p:spPr>
      </p:pic>
      <p:pic>
        <p:nvPicPr>
          <p:cNvPr id="457" name="Google Shape;457;p61"/>
          <p:cNvPicPr preferRelativeResize="0"/>
          <p:nvPr/>
        </p:nvPicPr>
        <p:blipFill rotWithShape="1">
          <a:blip r:embed="rId3">
            <a:alphaModFix/>
          </a:blip>
          <a:srcRect/>
          <a:stretch/>
        </p:blipFill>
        <p:spPr>
          <a:xfrm>
            <a:off x="1929929" y="2080274"/>
            <a:ext cx="128086" cy="272913"/>
          </a:xfrm>
          <a:prstGeom prst="rect">
            <a:avLst/>
          </a:prstGeom>
          <a:noFill/>
          <a:ln>
            <a:noFill/>
          </a:ln>
        </p:spPr>
      </p:pic>
      <p:pic>
        <p:nvPicPr>
          <p:cNvPr id="458" name="Google Shape;458;p61"/>
          <p:cNvPicPr preferRelativeResize="0"/>
          <p:nvPr/>
        </p:nvPicPr>
        <p:blipFill rotWithShape="1">
          <a:blip r:embed="rId3">
            <a:alphaModFix/>
          </a:blip>
          <a:srcRect/>
          <a:stretch/>
        </p:blipFill>
        <p:spPr>
          <a:xfrm>
            <a:off x="2160986" y="2336444"/>
            <a:ext cx="128085" cy="272913"/>
          </a:xfrm>
          <a:prstGeom prst="rect">
            <a:avLst/>
          </a:prstGeom>
          <a:noFill/>
          <a:ln>
            <a:noFill/>
          </a:ln>
        </p:spPr>
      </p:pic>
      <p:pic>
        <p:nvPicPr>
          <p:cNvPr id="459" name="Google Shape;459;p61"/>
          <p:cNvPicPr preferRelativeResize="0"/>
          <p:nvPr/>
        </p:nvPicPr>
        <p:blipFill rotWithShape="1">
          <a:blip r:embed="rId4">
            <a:alphaModFix/>
          </a:blip>
          <a:srcRect/>
          <a:stretch/>
        </p:blipFill>
        <p:spPr>
          <a:xfrm>
            <a:off x="592710" y="2353188"/>
            <a:ext cx="128922" cy="272913"/>
          </a:xfrm>
          <a:prstGeom prst="rect">
            <a:avLst/>
          </a:prstGeom>
          <a:noFill/>
          <a:ln>
            <a:noFill/>
          </a:ln>
        </p:spPr>
      </p:pic>
      <p:pic>
        <p:nvPicPr>
          <p:cNvPr id="460" name="Google Shape;460;p61"/>
          <p:cNvPicPr preferRelativeResize="0"/>
          <p:nvPr/>
        </p:nvPicPr>
        <p:blipFill rotWithShape="1">
          <a:blip r:embed="rId5">
            <a:alphaModFix/>
          </a:blip>
          <a:srcRect/>
          <a:stretch/>
        </p:blipFill>
        <p:spPr>
          <a:xfrm>
            <a:off x="2842990" y="1102914"/>
            <a:ext cx="126411" cy="268727"/>
          </a:xfrm>
          <a:prstGeom prst="rect">
            <a:avLst/>
          </a:prstGeom>
          <a:noFill/>
          <a:ln>
            <a:noFill/>
          </a:ln>
        </p:spPr>
      </p:pic>
      <p:pic>
        <p:nvPicPr>
          <p:cNvPr id="461" name="Google Shape;461;p61"/>
          <p:cNvPicPr preferRelativeResize="0"/>
          <p:nvPr/>
        </p:nvPicPr>
        <p:blipFill rotWithShape="1">
          <a:blip r:embed="rId5">
            <a:alphaModFix/>
          </a:blip>
          <a:srcRect/>
          <a:stretch/>
        </p:blipFill>
        <p:spPr>
          <a:xfrm>
            <a:off x="3090789" y="1239370"/>
            <a:ext cx="126411" cy="268728"/>
          </a:xfrm>
          <a:prstGeom prst="rect">
            <a:avLst/>
          </a:prstGeom>
          <a:noFill/>
          <a:ln>
            <a:noFill/>
          </a:ln>
        </p:spPr>
      </p:pic>
      <p:pic>
        <p:nvPicPr>
          <p:cNvPr id="462" name="Google Shape;462;p61"/>
          <p:cNvPicPr preferRelativeResize="0"/>
          <p:nvPr/>
        </p:nvPicPr>
        <p:blipFill rotWithShape="1">
          <a:blip r:embed="rId5">
            <a:alphaModFix/>
          </a:blip>
          <a:srcRect/>
          <a:stretch/>
        </p:blipFill>
        <p:spPr>
          <a:xfrm>
            <a:off x="3338588" y="1107100"/>
            <a:ext cx="126411" cy="268728"/>
          </a:xfrm>
          <a:prstGeom prst="rect">
            <a:avLst/>
          </a:prstGeom>
          <a:noFill/>
          <a:ln>
            <a:noFill/>
          </a:ln>
        </p:spPr>
      </p:pic>
      <p:pic>
        <p:nvPicPr>
          <p:cNvPr id="463" name="Google Shape;463;p61"/>
          <p:cNvPicPr preferRelativeResize="0"/>
          <p:nvPr/>
        </p:nvPicPr>
        <p:blipFill rotWithShape="1">
          <a:blip r:embed="rId5">
            <a:alphaModFix/>
          </a:blip>
          <a:srcRect/>
          <a:stretch/>
        </p:blipFill>
        <p:spPr>
          <a:xfrm>
            <a:off x="3465836" y="1395920"/>
            <a:ext cx="126411" cy="268727"/>
          </a:xfrm>
          <a:prstGeom prst="rect">
            <a:avLst/>
          </a:prstGeom>
          <a:noFill/>
          <a:ln>
            <a:noFill/>
          </a:ln>
        </p:spPr>
      </p:pic>
      <p:pic>
        <p:nvPicPr>
          <p:cNvPr id="464" name="Google Shape;464;p61"/>
          <p:cNvPicPr preferRelativeResize="0"/>
          <p:nvPr/>
        </p:nvPicPr>
        <p:blipFill rotWithShape="1">
          <a:blip r:embed="rId5">
            <a:alphaModFix/>
          </a:blip>
          <a:srcRect/>
          <a:stretch/>
        </p:blipFill>
        <p:spPr>
          <a:xfrm>
            <a:off x="2899916" y="1392571"/>
            <a:ext cx="126411" cy="268727"/>
          </a:xfrm>
          <a:prstGeom prst="rect">
            <a:avLst/>
          </a:prstGeom>
          <a:noFill/>
          <a:ln>
            <a:noFill/>
          </a:ln>
        </p:spPr>
      </p:pic>
      <p:pic>
        <p:nvPicPr>
          <p:cNvPr id="465" name="Google Shape;465;p61"/>
          <p:cNvPicPr preferRelativeResize="0"/>
          <p:nvPr/>
        </p:nvPicPr>
        <p:blipFill rotWithShape="1">
          <a:blip r:embed="rId3">
            <a:alphaModFix/>
          </a:blip>
          <a:srcRect/>
          <a:stretch/>
        </p:blipFill>
        <p:spPr>
          <a:xfrm>
            <a:off x="1759151" y="2369931"/>
            <a:ext cx="128085" cy="272913"/>
          </a:xfrm>
          <a:prstGeom prst="rect">
            <a:avLst/>
          </a:prstGeom>
          <a:noFill/>
          <a:ln>
            <a:noFill/>
          </a:ln>
        </p:spPr>
      </p:pic>
      <p:pic>
        <p:nvPicPr>
          <p:cNvPr id="466" name="Google Shape;466;p61"/>
          <p:cNvPicPr preferRelativeResize="0"/>
          <p:nvPr/>
        </p:nvPicPr>
        <p:blipFill rotWithShape="1">
          <a:blip r:embed="rId3">
            <a:alphaModFix/>
          </a:blip>
          <a:srcRect/>
          <a:stretch/>
        </p:blipFill>
        <p:spPr>
          <a:xfrm>
            <a:off x="1345033" y="2039253"/>
            <a:ext cx="128086" cy="272913"/>
          </a:xfrm>
          <a:prstGeom prst="rect">
            <a:avLst/>
          </a:prstGeom>
          <a:noFill/>
          <a:ln>
            <a:noFill/>
          </a:ln>
        </p:spPr>
      </p:pic>
      <p:sp>
        <p:nvSpPr>
          <p:cNvPr id="467" name="Google Shape;467;p61"/>
          <p:cNvSpPr/>
          <p:nvPr/>
        </p:nvSpPr>
        <p:spPr>
          <a:xfrm>
            <a:off x="2745881" y="2888969"/>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68" name="Google Shape;468;p61"/>
          <p:cNvPicPr preferRelativeResize="0"/>
          <p:nvPr/>
        </p:nvPicPr>
        <p:blipFill rotWithShape="1">
          <a:blip r:embed="rId5">
            <a:alphaModFix/>
          </a:blip>
          <a:srcRect/>
          <a:stretch/>
        </p:blipFill>
        <p:spPr>
          <a:xfrm>
            <a:off x="2842990" y="2931663"/>
            <a:ext cx="126411" cy="268727"/>
          </a:xfrm>
          <a:prstGeom prst="rect">
            <a:avLst/>
          </a:prstGeom>
          <a:noFill/>
          <a:ln>
            <a:noFill/>
          </a:ln>
        </p:spPr>
      </p:pic>
      <p:pic>
        <p:nvPicPr>
          <p:cNvPr id="469" name="Google Shape;469;p61"/>
          <p:cNvPicPr preferRelativeResize="0"/>
          <p:nvPr/>
        </p:nvPicPr>
        <p:blipFill rotWithShape="1">
          <a:blip r:embed="rId5">
            <a:alphaModFix/>
          </a:blip>
          <a:srcRect/>
          <a:stretch/>
        </p:blipFill>
        <p:spPr>
          <a:xfrm>
            <a:off x="3090789" y="3068119"/>
            <a:ext cx="126411" cy="268728"/>
          </a:xfrm>
          <a:prstGeom prst="rect">
            <a:avLst/>
          </a:prstGeom>
          <a:noFill/>
          <a:ln>
            <a:noFill/>
          </a:ln>
        </p:spPr>
      </p:pic>
      <p:pic>
        <p:nvPicPr>
          <p:cNvPr id="470" name="Google Shape;470;p61"/>
          <p:cNvPicPr preferRelativeResize="0"/>
          <p:nvPr/>
        </p:nvPicPr>
        <p:blipFill rotWithShape="1">
          <a:blip r:embed="rId5">
            <a:alphaModFix/>
          </a:blip>
          <a:srcRect/>
          <a:stretch/>
        </p:blipFill>
        <p:spPr>
          <a:xfrm>
            <a:off x="3338588" y="2935848"/>
            <a:ext cx="126411" cy="268728"/>
          </a:xfrm>
          <a:prstGeom prst="rect">
            <a:avLst/>
          </a:prstGeom>
          <a:noFill/>
          <a:ln>
            <a:noFill/>
          </a:ln>
        </p:spPr>
      </p:pic>
      <p:pic>
        <p:nvPicPr>
          <p:cNvPr id="471" name="Google Shape;471;p61"/>
          <p:cNvPicPr preferRelativeResize="0"/>
          <p:nvPr/>
        </p:nvPicPr>
        <p:blipFill rotWithShape="1">
          <a:blip r:embed="rId5">
            <a:alphaModFix/>
          </a:blip>
          <a:srcRect/>
          <a:stretch/>
        </p:blipFill>
        <p:spPr>
          <a:xfrm>
            <a:off x="3465836" y="3224669"/>
            <a:ext cx="126411" cy="268727"/>
          </a:xfrm>
          <a:prstGeom prst="rect">
            <a:avLst/>
          </a:prstGeom>
          <a:noFill/>
          <a:ln>
            <a:noFill/>
          </a:ln>
        </p:spPr>
      </p:pic>
      <p:pic>
        <p:nvPicPr>
          <p:cNvPr id="472" name="Google Shape;472;p61"/>
          <p:cNvPicPr preferRelativeResize="0"/>
          <p:nvPr/>
        </p:nvPicPr>
        <p:blipFill rotWithShape="1">
          <a:blip r:embed="rId5">
            <a:alphaModFix/>
          </a:blip>
          <a:srcRect/>
          <a:stretch/>
        </p:blipFill>
        <p:spPr>
          <a:xfrm>
            <a:off x="2899916" y="3221320"/>
            <a:ext cx="126411" cy="268727"/>
          </a:xfrm>
          <a:prstGeom prst="rect">
            <a:avLst/>
          </a:prstGeom>
          <a:noFill/>
          <a:ln>
            <a:noFill/>
          </a:ln>
        </p:spPr>
      </p:pic>
      <p:cxnSp>
        <p:nvCxnSpPr>
          <p:cNvPr id="473" name="Google Shape;473;p61"/>
          <p:cNvCxnSpPr>
            <a:endCxn id="474" idx="1"/>
          </p:cNvCxnSpPr>
          <p:nvPr/>
        </p:nvCxnSpPr>
        <p:spPr>
          <a:xfrm rot="10800000" flipH="1">
            <a:off x="2231081" y="1376720"/>
            <a:ext cx="514800" cy="631200"/>
          </a:xfrm>
          <a:prstGeom prst="straightConnector1">
            <a:avLst/>
          </a:prstGeom>
          <a:noFill/>
          <a:ln w="57150" cap="flat" cmpd="sng">
            <a:solidFill>
              <a:srgbClr val="002060"/>
            </a:solidFill>
            <a:prstDash val="solid"/>
            <a:miter lim="800000"/>
            <a:headEnd type="none" w="sm" len="sm"/>
            <a:tailEnd type="triangle" w="med" len="med"/>
          </a:ln>
        </p:spPr>
      </p:cxnSp>
      <p:cxnSp>
        <p:nvCxnSpPr>
          <p:cNvPr id="475" name="Google Shape;475;p61"/>
          <p:cNvCxnSpPr>
            <a:endCxn id="467" idx="1"/>
          </p:cNvCxnSpPr>
          <p:nvPr/>
        </p:nvCxnSpPr>
        <p:spPr>
          <a:xfrm>
            <a:off x="2331881" y="2647769"/>
            <a:ext cx="414000" cy="557700"/>
          </a:xfrm>
          <a:prstGeom prst="straightConnector1">
            <a:avLst/>
          </a:prstGeom>
          <a:noFill/>
          <a:ln w="57150" cap="flat" cmpd="sng">
            <a:solidFill>
              <a:srgbClr val="002060"/>
            </a:solidFill>
            <a:prstDash val="solid"/>
            <a:miter lim="800000"/>
            <a:headEnd type="none" w="sm" len="sm"/>
            <a:tailEnd type="triangle" w="med" len="med"/>
          </a:ln>
        </p:spPr>
      </p:cxnSp>
      <p:sp>
        <p:nvSpPr>
          <p:cNvPr id="476" name="Google Shape;476;p61"/>
          <p:cNvSpPr/>
          <p:nvPr/>
        </p:nvSpPr>
        <p:spPr>
          <a:xfrm>
            <a:off x="2562817" y="2007005"/>
            <a:ext cx="1678800" cy="568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0" i="0" u="none" strike="noStrike" cap="none">
                <a:solidFill>
                  <a:srgbClr val="002060"/>
                </a:solidFill>
                <a:latin typeface="Arial"/>
                <a:ea typeface="Arial"/>
                <a:cs typeface="Arial"/>
                <a:sym typeface="Arial"/>
              </a:rPr>
              <a:t> </a:t>
            </a:r>
            <a:r>
              <a:rPr lang="en" sz="1300" b="1" i="0" u="none" strike="noStrike" cap="none">
                <a:solidFill>
                  <a:srgbClr val="FF0000"/>
                </a:solidFill>
                <a:latin typeface="Arial"/>
                <a:ea typeface="Arial"/>
                <a:cs typeface="Arial"/>
                <a:sym typeface="Arial"/>
              </a:rPr>
              <a:t>Randomly</a:t>
            </a:r>
            <a:r>
              <a:rPr lang="en" sz="1300" b="0" i="0" u="none" strike="noStrike" cap="none">
                <a:solidFill>
                  <a:srgbClr val="FF0000"/>
                </a:solidFill>
                <a:latin typeface="Arial"/>
                <a:ea typeface="Arial"/>
                <a:cs typeface="Arial"/>
                <a:sym typeface="Arial"/>
              </a:rPr>
              <a:t> </a:t>
            </a:r>
            <a:r>
              <a:rPr lang="en" sz="1300" b="0" i="0" u="none" strike="noStrike" cap="none">
                <a:solidFill>
                  <a:srgbClr val="002060"/>
                </a:solidFill>
                <a:latin typeface="Arial"/>
                <a:ea typeface="Arial"/>
                <a:cs typeface="Arial"/>
                <a:sym typeface="Arial"/>
              </a:rPr>
              <a:t>split into 2 groups by</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500"/>
              <a:buFont typeface="Arial"/>
              <a:buNone/>
            </a:pPr>
            <a:r>
              <a:rPr lang="en" sz="1500" b="1" i="0" u="none" strike="noStrike" cap="none">
                <a:solidFill>
                  <a:srgbClr val="FF0000"/>
                </a:solidFill>
                <a:latin typeface="Arial"/>
                <a:ea typeface="Arial"/>
                <a:cs typeface="Arial"/>
                <a:sym typeface="Arial"/>
              </a:rPr>
              <a:t>Lottery</a:t>
            </a:r>
            <a:endParaRPr sz="900" b="0" i="0" u="none" strike="noStrike" cap="none" dirty="0">
              <a:solidFill>
                <a:srgbClr val="000000"/>
              </a:solidFill>
              <a:latin typeface="Arial"/>
              <a:ea typeface="Arial"/>
              <a:cs typeface="Arial"/>
              <a:sym typeface="Arial"/>
            </a:endParaRPr>
          </a:p>
        </p:txBody>
      </p:sp>
      <p:cxnSp>
        <p:nvCxnSpPr>
          <p:cNvPr id="477" name="Google Shape;477;p61"/>
          <p:cNvCxnSpPr>
            <a:stCxn id="474" idx="3"/>
            <a:endCxn id="478" idx="1"/>
          </p:cNvCxnSpPr>
          <p:nvPr/>
        </p:nvCxnSpPr>
        <p:spPr>
          <a:xfrm rot="10800000" flipH="1">
            <a:off x="3800681" y="1358720"/>
            <a:ext cx="2817000" cy="18000"/>
          </a:xfrm>
          <a:prstGeom prst="straightConnector1">
            <a:avLst/>
          </a:prstGeom>
          <a:noFill/>
          <a:ln w="57150" cap="flat" cmpd="sng">
            <a:solidFill>
              <a:srgbClr val="92D050"/>
            </a:solidFill>
            <a:prstDash val="solid"/>
            <a:miter lim="800000"/>
            <a:headEnd type="none" w="sm" len="sm"/>
            <a:tailEnd type="triangle" w="med" len="med"/>
          </a:ln>
        </p:spPr>
      </p:cxnSp>
      <p:cxnSp>
        <p:nvCxnSpPr>
          <p:cNvPr id="479" name="Google Shape;479;p61"/>
          <p:cNvCxnSpPr>
            <a:stCxn id="467" idx="3"/>
            <a:endCxn id="480" idx="1"/>
          </p:cNvCxnSpPr>
          <p:nvPr/>
        </p:nvCxnSpPr>
        <p:spPr>
          <a:xfrm>
            <a:off x="3800681" y="3205469"/>
            <a:ext cx="2793900" cy="15900"/>
          </a:xfrm>
          <a:prstGeom prst="straightConnector1">
            <a:avLst/>
          </a:prstGeom>
          <a:noFill/>
          <a:ln w="57150" cap="flat" cmpd="sng">
            <a:solidFill>
              <a:srgbClr val="002060"/>
            </a:solidFill>
            <a:prstDash val="solid"/>
            <a:miter lim="800000"/>
            <a:headEnd type="none" w="sm" len="sm"/>
            <a:tailEnd type="triangle" w="med" len="med"/>
          </a:ln>
        </p:spPr>
      </p:cxnSp>
      <p:sp>
        <p:nvSpPr>
          <p:cNvPr id="481" name="Google Shape;481;p61"/>
          <p:cNvSpPr/>
          <p:nvPr/>
        </p:nvSpPr>
        <p:spPr>
          <a:xfrm>
            <a:off x="4222010" y="1032613"/>
            <a:ext cx="16776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p:txBody>
      </p:sp>
      <p:sp>
        <p:nvSpPr>
          <p:cNvPr id="480" name="Google Shape;480;p61"/>
          <p:cNvSpPr/>
          <p:nvPr/>
        </p:nvSpPr>
        <p:spPr>
          <a:xfrm>
            <a:off x="6594576" y="2904893"/>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82" name="Google Shape;482;p61"/>
          <p:cNvPicPr preferRelativeResize="0"/>
          <p:nvPr/>
        </p:nvPicPr>
        <p:blipFill rotWithShape="1">
          <a:blip r:embed="rId5">
            <a:alphaModFix/>
          </a:blip>
          <a:srcRect/>
          <a:stretch/>
        </p:blipFill>
        <p:spPr>
          <a:xfrm>
            <a:off x="6652617" y="2947589"/>
            <a:ext cx="126411" cy="268727"/>
          </a:xfrm>
          <a:prstGeom prst="rect">
            <a:avLst/>
          </a:prstGeom>
          <a:noFill/>
          <a:ln>
            <a:noFill/>
          </a:ln>
        </p:spPr>
      </p:pic>
      <p:pic>
        <p:nvPicPr>
          <p:cNvPr id="483" name="Google Shape;483;p61"/>
          <p:cNvPicPr preferRelativeResize="0"/>
          <p:nvPr/>
        </p:nvPicPr>
        <p:blipFill rotWithShape="1">
          <a:blip r:embed="rId5">
            <a:alphaModFix/>
          </a:blip>
          <a:srcRect/>
          <a:stretch/>
        </p:blipFill>
        <p:spPr>
          <a:xfrm>
            <a:off x="6900416" y="3084044"/>
            <a:ext cx="126411" cy="268728"/>
          </a:xfrm>
          <a:prstGeom prst="rect">
            <a:avLst/>
          </a:prstGeom>
          <a:noFill/>
          <a:ln>
            <a:noFill/>
          </a:ln>
        </p:spPr>
      </p:pic>
      <p:pic>
        <p:nvPicPr>
          <p:cNvPr id="484" name="Google Shape;484;p61"/>
          <p:cNvPicPr preferRelativeResize="0"/>
          <p:nvPr/>
        </p:nvPicPr>
        <p:blipFill rotWithShape="1">
          <a:blip r:embed="rId5">
            <a:alphaModFix/>
          </a:blip>
          <a:srcRect/>
          <a:stretch/>
        </p:blipFill>
        <p:spPr>
          <a:xfrm>
            <a:off x="7148215" y="2951773"/>
            <a:ext cx="126411" cy="268728"/>
          </a:xfrm>
          <a:prstGeom prst="rect">
            <a:avLst/>
          </a:prstGeom>
          <a:noFill/>
          <a:ln>
            <a:noFill/>
          </a:ln>
        </p:spPr>
      </p:pic>
      <p:pic>
        <p:nvPicPr>
          <p:cNvPr id="485" name="Google Shape;485;p61"/>
          <p:cNvPicPr preferRelativeResize="0"/>
          <p:nvPr/>
        </p:nvPicPr>
        <p:blipFill rotWithShape="1">
          <a:blip r:embed="rId5">
            <a:alphaModFix/>
          </a:blip>
          <a:srcRect/>
          <a:stretch/>
        </p:blipFill>
        <p:spPr>
          <a:xfrm>
            <a:off x="7314531" y="3240594"/>
            <a:ext cx="126411" cy="268727"/>
          </a:xfrm>
          <a:prstGeom prst="rect">
            <a:avLst/>
          </a:prstGeom>
          <a:noFill/>
          <a:ln>
            <a:noFill/>
          </a:ln>
        </p:spPr>
      </p:pic>
      <p:pic>
        <p:nvPicPr>
          <p:cNvPr id="486" name="Google Shape;486;p61"/>
          <p:cNvPicPr preferRelativeResize="0"/>
          <p:nvPr/>
        </p:nvPicPr>
        <p:blipFill rotWithShape="1">
          <a:blip r:embed="rId5">
            <a:alphaModFix/>
          </a:blip>
          <a:srcRect/>
          <a:stretch/>
        </p:blipFill>
        <p:spPr>
          <a:xfrm>
            <a:off x="6709546" y="3237245"/>
            <a:ext cx="126411" cy="268727"/>
          </a:xfrm>
          <a:prstGeom prst="rect">
            <a:avLst/>
          </a:prstGeom>
          <a:noFill/>
          <a:ln>
            <a:noFill/>
          </a:ln>
        </p:spPr>
      </p:pic>
      <p:cxnSp>
        <p:nvCxnSpPr>
          <p:cNvPr id="487" name="Google Shape;487;p61"/>
          <p:cNvCxnSpPr>
            <a:stCxn id="478" idx="2"/>
            <a:endCxn id="480" idx="0"/>
          </p:cNvCxnSpPr>
          <p:nvPr/>
        </p:nvCxnSpPr>
        <p:spPr>
          <a:xfrm flipH="1">
            <a:off x="7122054" y="1675150"/>
            <a:ext cx="23100" cy="1229700"/>
          </a:xfrm>
          <a:prstGeom prst="straightConnector1">
            <a:avLst/>
          </a:prstGeom>
          <a:noFill/>
          <a:ln w="57150" cap="flat" cmpd="sng">
            <a:solidFill>
              <a:schemeClr val="dk1"/>
            </a:solidFill>
            <a:prstDash val="solid"/>
            <a:miter lim="800000"/>
            <a:headEnd type="triangle" w="med" len="med"/>
            <a:tailEnd type="triangle" w="med" len="med"/>
          </a:ln>
        </p:spPr>
      </p:cxnSp>
      <p:sp>
        <p:nvSpPr>
          <p:cNvPr id="488" name="Google Shape;488;p61"/>
          <p:cNvSpPr/>
          <p:nvPr/>
        </p:nvSpPr>
        <p:spPr>
          <a:xfrm>
            <a:off x="6068311" y="540105"/>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TREATMENT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89" name="Google Shape;489;p61"/>
          <p:cNvSpPr/>
          <p:nvPr/>
        </p:nvSpPr>
        <p:spPr>
          <a:xfrm>
            <a:off x="6121335" y="3694867"/>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CONTROL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78" name="Google Shape;478;p61"/>
          <p:cNvSpPr/>
          <p:nvPr/>
        </p:nvSpPr>
        <p:spPr>
          <a:xfrm>
            <a:off x="6617754" y="1042150"/>
            <a:ext cx="1054800" cy="633000"/>
          </a:xfrm>
          <a:prstGeom prst="roundRect">
            <a:avLst>
              <a:gd name="adj" fmla="val 16667"/>
            </a:avLst>
          </a:prstGeom>
          <a:noFill/>
          <a:ln w="38100" cap="flat" cmpd="sng">
            <a:solidFill>
              <a:srgbClr val="71C638"/>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90" name="Google Shape;490;p61"/>
          <p:cNvPicPr preferRelativeResize="0"/>
          <p:nvPr/>
        </p:nvPicPr>
        <p:blipFill rotWithShape="1">
          <a:blip r:embed="rId5">
            <a:alphaModFix/>
          </a:blip>
          <a:srcRect/>
          <a:stretch/>
        </p:blipFill>
        <p:spPr>
          <a:xfrm>
            <a:off x="6675795" y="1084846"/>
            <a:ext cx="126411" cy="268727"/>
          </a:xfrm>
          <a:prstGeom prst="rect">
            <a:avLst/>
          </a:prstGeom>
          <a:noFill/>
          <a:ln>
            <a:noFill/>
          </a:ln>
        </p:spPr>
      </p:pic>
      <p:pic>
        <p:nvPicPr>
          <p:cNvPr id="491" name="Google Shape;491;p61"/>
          <p:cNvPicPr preferRelativeResize="0"/>
          <p:nvPr/>
        </p:nvPicPr>
        <p:blipFill rotWithShape="1">
          <a:blip r:embed="rId5">
            <a:alphaModFix/>
          </a:blip>
          <a:srcRect/>
          <a:stretch/>
        </p:blipFill>
        <p:spPr>
          <a:xfrm>
            <a:off x="6923593" y="1221301"/>
            <a:ext cx="126411" cy="268728"/>
          </a:xfrm>
          <a:prstGeom prst="rect">
            <a:avLst/>
          </a:prstGeom>
          <a:noFill/>
          <a:ln>
            <a:noFill/>
          </a:ln>
        </p:spPr>
      </p:pic>
      <p:pic>
        <p:nvPicPr>
          <p:cNvPr id="492" name="Google Shape;492;p61"/>
          <p:cNvPicPr preferRelativeResize="0"/>
          <p:nvPr/>
        </p:nvPicPr>
        <p:blipFill rotWithShape="1">
          <a:blip r:embed="rId5">
            <a:alphaModFix/>
          </a:blip>
          <a:srcRect/>
          <a:stretch/>
        </p:blipFill>
        <p:spPr>
          <a:xfrm>
            <a:off x="7171393" y="1089030"/>
            <a:ext cx="126411" cy="268728"/>
          </a:xfrm>
          <a:prstGeom prst="rect">
            <a:avLst/>
          </a:prstGeom>
          <a:noFill/>
          <a:ln>
            <a:noFill/>
          </a:ln>
        </p:spPr>
      </p:pic>
      <p:pic>
        <p:nvPicPr>
          <p:cNvPr id="493" name="Google Shape;493;p61"/>
          <p:cNvPicPr preferRelativeResize="0"/>
          <p:nvPr/>
        </p:nvPicPr>
        <p:blipFill rotWithShape="1">
          <a:blip r:embed="rId5">
            <a:alphaModFix/>
          </a:blip>
          <a:srcRect/>
          <a:stretch/>
        </p:blipFill>
        <p:spPr>
          <a:xfrm>
            <a:off x="7337709" y="1377851"/>
            <a:ext cx="126411" cy="268727"/>
          </a:xfrm>
          <a:prstGeom prst="rect">
            <a:avLst/>
          </a:prstGeom>
          <a:noFill/>
          <a:ln>
            <a:noFill/>
          </a:ln>
        </p:spPr>
      </p:pic>
      <p:pic>
        <p:nvPicPr>
          <p:cNvPr id="494" name="Google Shape;494;p61"/>
          <p:cNvPicPr preferRelativeResize="0"/>
          <p:nvPr/>
        </p:nvPicPr>
        <p:blipFill rotWithShape="1">
          <a:blip r:embed="rId5">
            <a:alphaModFix/>
          </a:blip>
          <a:srcRect/>
          <a:stretch/>
        </p:blipFill>
        <p:spPr>
          <a:xfrm>
            <a:off x="6732722" y="1374502"/>
            <a:ext cx="126411" cy="268727"/>
          </a:xfrm>
          <a:prstGeom prst="rect">
            <a:avLst/>
          </a:prstGeom>
          <a:noFill/>
          <a:ln>
            <a:noFill/>
          </a:ln>
        </p:spPr>
      </p:pic>
      <p:sp>
        <p:nvSpPr>
          <p:cNvPr id="474" name="Google Shape;474;p61"/>
          <p:cNvSpPr/>
          <p:nvPr/>
        </p:nvSpPr>
        <p:spPr>
          <a:xfrm>
            <a:off x="2745881" y="1060220"/>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sp>
        <p:nvSpPr>
          <p:cNvPr id="495" name="Google Shape;495;p61"/>
          <p:cNvSpPr/>
          <p:nvPr/>
        </p:nvSpPr>
        <p:spPr>
          <a:xfrm>
            <a:off x="397452" y="1625579"/>
            <a:ext cx="2028300" cy="4383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a:solidFill>
                  <a:srgbClr val="D29112"/>
                </a:solidFill>
              </a:rPr>
              <a:t>164 villages</a:t>
            </a:r>
            <a:endParaRPr sz="1500" b="0" i="0" u="none" strike="noStrike" cap="none" dirty="0">
              <a:solidFill>
                <a:srgbClr val="333399"/>
              </a:solidFill>
              <a:latin typeface="Arial"/>
              <a:ea typeface="Arial"/>
              <a:cs typeface="Arial"/>
              <a:sym typeface="Arial"/>
            </a:endParaRPr>
          </a:p>
        </p:txBody>
      </p:sp>
      <p:sp>
        <p:nvSpPr>
          <p:cNvPr id="496" name="Google Shape;496;p61"/>
          <p:cNvSpPr/>
          <p:nvPr/>
        </p:nvSpPr>
        <p:spPr>
          <a:xfrm>
            <a:off x="7314525" y="1880384"/>
            <a:ext cx="2108400" cy="738900"/>
          </a:xfrm>
          <a:prstGeom prst="rect">
            <a:avLst/>
          </a:prstGeom>
          <a:noFill/>
          <a:ln>
            <a:noFill/>
          </a:ln>
        </p:spPr>
        <p:txBody>
          <a:bodyPr spcFirstLastPara="1" wrap="square" lIns="58900" tIns="29450" rIns="58900" bIns="29450" anchor="t" anchorCtr="0">
            <a:noAutofit/>
          </a:bodyPr>
          <a:lstStyle/>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Child labor</a:t>
            </a:r>
            <a:endParaRPr sz="1500" dirty="0">
              <a:solidFill>
                <a:srgbClr val="D29112"/>
              </a:solidFill>
            </a:endParaRPr>
          </a:p>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Economic activity </a:t>
            </a:r>
            <a:endParaRPr sz="1500" dirty="0">
              <a:solidFill>
                <a:srgbClr val="D29112"/>
              </a:solidFill>
            </a:endParaRPr>
          </a:p>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Consumption</a:t>
            </a:r>
            <a:endParaRPr sz="1500" dirty="0">
              <a:solidFill>
                <a:srgbClr val="D29112"/>
              </a:solidFill>
            </a:endParaRPr>
          </a:p>
        </p:txBody>
      </p:sp>
      <p:sp>
        <p:nvSpPr>
          <p:cNvPr id="497" name="Google Shape;497;p61"/>
          <p:cNvSpPr/>
          <p:nvPr/>
        </p:nvSpPr>
        <p:spPr>
          <a:xfrm>
            <a:off x="0" y="4588850"/>
            <a:ext cx="1271400" cy="572700"/>
          </a:xfrm>
          <a:prstGeom prst="rect">
            <a:avLst/>
          </a:prstGeom>
          <a:solidFill>
            <a:schemeClr val="accent1"/>
          </a:solid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b="1">
                <a:solidFill>
                  <a:schemeClr val="lt1"/>
                </a:solidFill>
              </a:rPr>
              <a:t>Baseline survey</a:t>
            </a:r>
            <a:endParaRPr sz="1500" b="1" i="0" u="none" strike="noStrike" cap="none" dirty="0">
              <a:solidFill>
                <a:schemeClr val="lt1"/>
              </a:solidFill>
            </a:endParaRPr>
          </a:p>
        </p:txBody>
      </p:sp>
      <p:sp>
        <p:nvSpPr>
          <p:cNvPr id="504" name="Google Shape;504;p6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Example RCT</a:t>
            </a:r>
            <a:endParaRPr sz="1080" b="1" i="0" u="none" strike="noStrike" cap="none" dirty="0">
              <a:solidFill>
                <a:srgbClr val="FFFFFF"/>
              </a:solidFill>
              <a:latin typeface="Arial"/>
              <a:ea typeface="Arial"/>
              <a:cs typeface="Arial"/>
              <a:sym typeface="Arial"/>
            </a:endParaRPr>
          </a:p>
        </p:txBody>
      </p:sp>
      <p:sp>
        <p:nvSpPr>
          <p:cNvPr id="505" name="Google Shape;505;p61"/>
          <p:cNvSpPr txBox="1"/>
          <p:nvPr/>
        </p:nvSpPr>
        <p:spPr>
          <a:xfrm>
            <a:off x="0" y="4202313"/>
            <a:ext cx="528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Sample size: 14 households * 164 villages = 2296 households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1"/>
          <p:cNvSpPr/>
          <p:nvPr/>
        </p:nvSpPr>
        <p:spPr>
          <a:xfrm>
            <a:off x="3897797" y="2900700"/>
            <a:ext cx="2371200" cy="6978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NO 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51" name="Google Shape;451;p61"/>
          <p:cNvSpPr/>
          <p:nvPr/>
        </p:nvSpPr>
        <p:spPr>
          <a:xfrm>
            <a:off x="438671" y="2014973"/>
            <a:ext cx="1982400" cy="6429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52" name="Google Shape;452;p61"/>
          <p:cNvPicPr preferRelativeResize="0"/>
          <p:nvPr/>
        </p:nvPicPr>
        <p:blipFill rotWithShape="1">
          <a:blip r:embed="rId3">
            <a:alphaModFix/>
          </a:blip>
          <a:srcRect/>
          <a:stretch/>
        </p:blipFill>
        <p:spPr>
          <a:xfrm>
            <a:off x="535783" y="2063531"/>
            <a:ext cx="128085" cy="272913"/>
          </a:xfrm>
          <a:prstGeom prst="rect">
            <a:avLst/>
          </a:prstGeom>
          <a:noFill/>
          <a:ln>
            <a:noFill/>
          </a:ln>
        </p:spPr>
      </p:pic>
      <p:pic>
        <p:nvPicPr>
          <p:cNvPr id="453" name="Google Shape;453;p61"/>
          <p:cNvPicPr preferRelativeResize="0"/>
          <p:nvPr/>
        </p:nvPicPr>
        <p:blipFill rotWithShape="1">
          <a:blip r:embed="rId3">
            <a:alphaModFix/>
          </a:blip>
          <a:srcRect/>
          <a:stretch/>
        </p:blipFill>
        <p:spPr>
          <a:xfrm>
            <a:off x="784697" y="2199988"/>
            <a:ext cx="128086" cy="272913"/>
          </a:xfrm>
          <a:prstGeom prst="rect">
            <a:avLst/>
          </a:prstGeom>
          <a:noFill/>
          <a:ln>
            <a:noFill/>
          </a:ln>
        </p:spPr>
      </p:pic>
      <p:pic>
        <p:nvPicPr>
          <p:cNvPr id="454" name="Google Shape;454;p61"/>
          <p:cNvPicPr preferRelativeResize="0"/>
          <p:nvPr/>
        </p:nvPicPr>
        <p:blipFill rotWithShape="1">
          <a:blip r:embed="rId3">
            <a:alphaModFix/>
          </a:blip>
          <a:srcRect/>
          <a:stretch/>
        </p:blipFill>
        <p:spPr>
          <a:xfrm>
            <a:off x="1044776" y="2063531"/>
            <a:ext cx="128085" cy="272913"/>
          </a:xfrm>
          <a:prstGeom prst="rect">
            <a:avLst/>
          </a:prstGeom>
          <a:noFill/>
          <a:ln>
            <a:noFill/>
          </a:ln>
        </p:spPr>
      </p:pic>
      <p:pic>
        <p:nvPicPr>
          <p:cNvPr id="455" name="Google Shape;455;p61"/>
          <p:cNvPicPr preferRelativeResize="0"/>
          <p:nvPr/>
        </p:nvPicPr>
        <p:blipFill rotWithShape="1">
          <a:blip r:embed="rId3">
            <a:alphaModFix/>
          </a:blip>
          <a:srcRect/>
          <a:stretch/>
        </p:blipFill>
        <p:spPr>
          <a:xfrm>
            <a:off x="1271365" y="2336444"/>
            <a:ext cx="128086" cy="272913"/>
          </a:xfrm>
          <a:prstGeom prst="rect">
            <a:avLst/>
          </a:prstGeom>
          <a:noFill/>
          <a:ln>
            <a:noFill/>
          </a:ln>
        </p:spPr>
      </p:pic>
      <p:pic>
        <p:nvPicPr>
          <p:cNvPr id="456" name="Google Shape;456;p61"/>
          <p:cNvPicPr preferRelativeResize="0"/>
          <p:nvPr/>
        </p:nvPicPr>
        <p:blipFill rotWithShape="1">
          <a:blip r:embed="rId3">
            <a:alphaModFix/>
          </a:blip>
          <a:srcRect/>
          <a:stretch/>
        </p:blipFill>
        <p:spPr>
          <a:xfrm>
            <a:off x="1605113" y="2163152"/>
            <a:ext cx="128085" cy="272913"/>
          </a:xfrm>
          <a:prstGeom prst="rect">
            <a:avLst/>
          </a:prstGeom>
          <a:noFill/>
          <a:ln>
            <a:noFill/>
          </a:ln>
        </p:spPr>
      </p:pic>
      <p:pic>
        <p:nvPicPr>
          <p:cNvPr id="457" name="Google Shape;457;p61"/>
          <p:cNvPicPr preferRelativeResize="0"/>
          <p:nvPr/>
        </p:nvPicPr>
        <p:blipFill rotWithShape="1">
          <a:blip r:embed="rId3">
            <a:alphaModFix/>
          </a:blip>
          <a:srcRect/>
          <a:stretch/>
        </p:blipFill>
        <p:spPr>
          <a:xfrm>
            <a:off x="1929929" y="2080274"/>
            <a:ext cx="128086" cy="272913"/>
          </a:xfrm>
          <a:prstGeom prst="rect">
            <a:avLst/>
          </a:prstGeom>
          <a:noFill/>
          <a:ln>
            <a:noFill/>
          </a:ln>
        </p:spPr>
      </p:pic>
      <p:pic>
        <p:nvPicPr>
          <p:cNvPr id="458" name="Google Shape;458;p61"/>
          <p:cNvPicPr preferRelativeResize="0"/>
          <p:nvPr/>
        </p:nvPicPr>
        <p:blipFill rotWithShape="1">
          <a:blip r:embed="rId3">
            <a:alphaModFix/>
          </a:blip>
          <a:srcRect/>
          <a:stretch/>
        </p:blipFill>
        <p:spPr>
          <a:xfrm>
            <a:off x="2160986" y="2336444"/>
            <a:ext cx="128085" cy="272913"/>
          </a:xfrm>
          <a:prstGeom prst="rect">
            <a:avLst/>
          </a:prstGeom>
          <a:noFill/>
          <a:ln>
            <a:noFill/>
          </a:ln>
        </p:spPr>
      </p:pic>
      <p:pic>
        <p:nvPicPr>
          <p:cNvPr id="459" name="Google Shape;459;p61"/>
          <p:cNvPicPr preferRelativeResize="0"/>
          <p:nvPr/>
        </p:nvPicPr>
        <p:blipFill rotWithShape="1">
          <a:blip r:embed="rId4">
            <a:alphaModFix/>
          </a:blip>
          <a:srcRect/>
          <a:stretch/>
        </p:blipFill>
        <p:spPr>
          <a:xfrm>
            <a:off x="592710" y="2353188"/>
            <a:ext cx="128922" cy="272913"/>
          </a:xfrm>
          <a:prstGeom prst="rect">
            <a:avLst/>
          </a:prstGeom>
          <a:noFill/>
          <a:ln>
            <a:noFill/>
          </a:ln>
        </p:spPr>
      </p:pic>
      <p:pic>
        <p:nvPicPr>
          <p:cNvPr id="460" name="Google Shape;460;p61"/>
          <p:cNvPicPr preferRelativeResize="0"/>
          <p:nvPr/>
        </p:nvPicPr>
        <p:blipFill rotWithShape="1">
          <a:blip r:embed="rId5">
            <a:alphaModFix/>
          </a:blip>
          <a:srcRect/>
          <a:stretch/>
        </p:blipFill>
        <p:spPr>
          <a:xfrm>
            <a:off x="2842990" y="1102914"/>
            <a:ext cx="126411" cy="268727"/>
          </a:xfrm>
          <a:prstGeom prst="rect">
            <a:avLst/>
          </a:prstGeom>
          <a:noFill/>
          <a:ln>
            <a:noFill/>
          </a:ln>
        </p:spPr>
      </p:pic>
      <p:pic>
        <p:nvPicPr>
          <p:cNvPr id="461" name="Google Shape;461;p61"/>
          <p:cNvPicPr preferRelativeResize="0"/>
          <p:nvPr/>
        </p:nvPicPr>
        <p:blipFill rotWithShape="1">
          <a:blip r:embed="rId5">
            <a:alphaModFix/>
          </a:blip>
          <a:srcRect/>
          <a:stretch/>
        </p:blipFill>
        <p:spPr>
          <a:xfrm>
            <a:off x="3090789" y="1239370"/>
            <a:ext cx="126411" cy="268728"/>
          </a:xfrm>
          <a:prstGeom prst="rect">
            <a:avLst/>
          </a:prstGeom>
          <a:noFill/>
          <a:ln>
            <a:noFill/>
          </a:ln>
        </p:spPr>
      </p:pic>
      <p:pic>
        <p:nvPicPr>
          <p:cNvPr id="462" name="Google Shape;462;p61"/>
          <p:cNvPicPr preferRelativeResize="0"/>
          <p:nvPr/>
        </p:nvPicPr>
        <p:blipFill rotWithShape="1">
          <a:blip r:embed="rId5">
            <a:alphaModFix/>
          </a:blip>
          <a:srcRect/>
          <a:stretch/>
        </p:blipFill>
        <p:spPr>
          <a:xfrm>
            <a:off x="3338588" y="1107100"/>
            <a:ext cx="126411" cy="268728"/>
          </a:xfrm>
          <a:prstGeom prst="rect">
            <a:avLst/>
          </a:prstGeom>
          <a:noFill/>
          <a:ln>
            <a:noFill/>
          </a:ln>
        </p:spPr>
      </p:pic>
      <p:pic>
        <p:nvPicPr>
          <p:cNvPr id="463" name="Google Shape;463;p61"/>
          <p:cNvPicPr preferRelativeResize="0"/>
          <p:nvPr/>
        </p:nvPicPr>
        <p:blipFill rotWithShape="1">
          <a:blip r:embed="rId5">
            <a:alphaModFix/>
          </a:blip>
          <a:srcRect/>
          <a:stretch/>
        </p:blipFill>
        <p:spPr>
          <a:xfrm>
            <a:off x="3465836" y="1395920"/>
            <a:ext cx="126411" cy="268727"/>
          </a:xfrm>
          <a:prstGeom prst="rect">
            <a:avLst/>
          </a:prstGeom>
          <a:noFill/>
          <a:ln>
            <a:noFill/>
          </a:ln>
        </p:spPr>
      </p:pic>
      <p:pic>
        <p:nvPicPr>
          <p:cNvPr id="464" name="Google Shape;464;p61"/>
          <p:cNvPicPr preferRelativeResize="0"/>
          <p:nvPr/>
        </p:nvPicPr>
        <p:blipFill rotWithShape="1">
          <a:blip r:embed="rId5">
            <a:alphaModFix/>
          </a:blip>
          <a:srcRect/>
          <a:stretch/>
        </p:blipFill>
        <p:spPr>
          <a:xfrm>
            <a:off x="2899916" y="1392571"/>
            <a:ext cx="126411" cy="268727"/>
          </a:xfrm>
          <a:prstGeom prst="rect">
            <a:avLst/>
          </a:prstGeom>
          <a:noFill/>
          <a:ln>
            <a:noFill/>
          </a:ln>
        </p:spPr>
      </p:pic>
      <p:pic>
        <p:nvPicPr>
          <p:cNvPr id="465" name="Google Shape;465;p61"/>
          <p:cNvPicPr preferRelativeResize="0"/>
          <p:nvPr/>
        </p:nvPicPr>
        <p:blipFill rotWithShape="1">
          <a:blip r:embed="rId3">
            <a:alphaModFix/>
          </a:blip>
          <a:srcRect/>
          <a:stretch/>
        </p:blipFill>
        <p:spPr>
          <a:xfrm>
            <a:off x="1759151" y="2369931"/>
            <a:ext cx="128085" cy="272913"/>
          </a:xfrm>
          <a:prstGeom prst="rect">
            <a:avLst/>
          </a:prstGeom>
          <a:noFill/>
          <a:ln>
            <a:noFill/>
          </a:ln>
        </p:spPr>
      </p:pic>
      <p:pic>
        <p:nvPicPr>
          <p:cNvPr id="466" name="Google Shape;466;p61"/>
          <p:cNvPicPr preferRelativeResize="0"/>
          <p:nvPr/>
        </p:nvPicPr>
        <p:blipFill rotWithShape="1">
          <a:blip r:embed="rId3">
            <a:alphaModFix/>
          </a:blip>
          <a:srcRect/>
          <a:stretch/>
        </p:blipFill>
        <p:spPr>
          <a:xfrm>
            <a:off x="1345033" y="2039253"/>
            <a:ext cx="128086" cy="272913"/>
          </a:xfrm>
          <a:prstGeom prst="rect">
            <a:avLst/>
          </a:prstGeom>
          <a:noFill/>
          <a:ln>
            <a:noFill/>
          </a:ln>
        </p:spPr>
      </p:pic>
      <p:sp>
        <p:nvSpPr>
          <p:cNvPr id="467" name="Google Shape;467;p61"/>
          <p:cNvSpPr/>
          <p:nvPr/>
        </p:nvSpPr>
        <p:spPr>
          <a:xfrm>
            <a:off x="2745881" y="2888969"/>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68" name="Google Shape;468;p61"/>
          <p:cNvPicPr preferRelativeResize="0"/>
          <p:nvPr/>
        </p:nvPicPr>
        <p:blipFill rotWithShape="1">
          <a:blip r:embed="rId5">
            <a:alphaModFix/>
          </a:blip>
          <a:srcRect/>
          <a:stretch/>
        </p:blipFill>
        <p:spPr>
          <a:xfrm>
            <a:off x="2842990" y="2931663"/>
            <a:ext cx="126411" cy="268727"/>
          </a:xfrm>
          <a:prstGeom prst="rect">
            <a:avLst/>
          </a:prstGeom>
          <a:noFill/>
          <a:ln>
            <a:noFill/>
          </a:ln>
        </p:spPr>
      </p:pic>
      <p:pic>
        <p:nvPicPr>
          <p:cNvPr id="469" name="Google Shape;469;p61"/>
          <p:cNvPicPr preferRelativeResize="0"/>
          <p:nvPr/>
        </p:nvPicPr>
        <p:blipFill rotWithShape="1">
          <a:blip r:embed="rId5">
            <a:alphaModFix/>
          </a:blip>
          <a:srcRect/>
          <a:stretch/>
        </p:blipFill>
        <p:spPr>
          <a:xfrm>
            <a:off x="3090789" y="3068119"/>
            <a:ext cx="126411" cy="268728"/>
          </a:xfrm>
          <a:prstGeom prst="rect">
            <a:avLst/>
          </a:prstGeom>
          <a:noFill/>
          <a:ln>
            <a:noFill/>
          </a:ln>
        </p:spPr>
      </p:pic>
      <p:pic>
        <p:nvPicPr>
          <p:cNvPr id="470" name="Google Shape;470;p61"/>
          <p:cNvPicPr preferRelativeResize="0"/>
          <p:nvPr/>
        </p:nvPicPr>
        <p:blipFill rotWithShape="1">
          <a:blip r:embed="rId5">
            <a:alphaModFix/>
          </a:blip>
          <a:srcRect/>
          <a:stretch/>
        </p:blipFill>
        <p:spPr>
          <a:xfrm>
            <a:off x="3338588" y="2935848"/>
            <a:ext cx="126411" cy="268728"/>
          </a:xfrm>
          <a:prstGeom prst="rect">
            <a:avLst/>
          </a:prstGeom>
          <a:noFill/>
          <a:ln>
            <a:noFill/>
          </a:ln>
        </p:spPr>
      </p:pic>
      <p:pic>
        <p:nvPicPr>
          <p:cNvPr id="471" name="Google Shape;471;p61"/>
          <p:cNvPicPr preferRelativeResize="0"/>
          <p:nvPr/>
        </p:nvPicPr>
        <p:blipFill rotWithShape="1">
          <a:blip r:embed="rId5">
            <a:alphaModFix/>
          </a:blip>
          <a:srcRect/>
          <a:stretch/>
        </p:blipFill>
        <p:spPr>
          <a:xfrm>
            <a:off x="3465836" y="3224669"/>
            <a:ext cx="126411" cy="268727"/>
          </a:xfrm>
          <a:prstGeom prst="rect">
            <a:avLst/>
          </a:prstGeom>
          <a:noFill/>
          <a:ln>
            <a:noFill/>
          </a:ln>
        </p:spPr>
      </p:pic>
      <p:pic>
        <p:nvPicPr>
          <p:cNvPr id="472" name="Google Shape;472;p61"/>
          <p:cNvPicPr preferRelativeResize="0"/>
          <p:nvPr/>
        </p:nvPicPr>
        <p:blipFill rotWithShape="1">
          <a:blip r:embed="rId5">
            <a:alphaModFix/>
          </a:blip>
          <a:srcRect/>
          <a:stretch/>
        </p:blipFill>
        <p:spPr>
          <a:xfrm>
            <a:off x="2899916" y="3221320"/>
            <a:ext cx="126411" cy="268727"/>
          </a:xfrm>
          <a:prstGeom prst="rect">
            <a:avLst/>
          </a:prstGeom>
          <a:noFill/>
          <a:ln>
            <a:noFill/>
          </a:ln>
        </p:spPr>
      </p:pic>
      <p:cxnSp>
        <p:nvCxnSpPr>
          <p:cNvPr id="473" name="Google Shape;473;p61"/>
          <p:cNvCxnSpPr>
            <a:endCxn id="474" idx="1"/>
          </p:cNvCxnSpPr>
          <p:nvPr/>
        </p:nvCxnSpPr>
        <p:spPr>
          <a:xfrm rot="10800000" flipH="1">
            <a:off x="2231081" y="1376720"/>
            <a:ext cx="514800" cy="631200"/>
          </a:xfrm>
          <a:prstGeom prst="straightConnector1">
            <a:avLst/>
          </a:prstGeom>
          <a:noFill/>
          <a:ln w="57150" cap="flat" cmpd="sng">
            <a:solidFill>
              <a:srgbClr val="002060"/>
            </a:solidFill>
            <a:prstDash val="solid"/>
            <a:miter lim="800000"/>
            <a:headEnd type="none" w="sm" len="sm"/>
            <a:tailEnd type="triangle" w="med" len="med"/>
          </a:ln>
        </p:spPr>
      </p:cxnSp>
      <p:cxnSp>
        <p:nvCxnSpPr>
          <p:cNvPr id="475" name="Google Shape;475;p61"/>
          <p:cNvCxnSpPr>
            <a:endCxn id="467" idx="1"/>
          </p:cNvCxnSpPr>
          <p:nvPr/>
        </p:nvCxnSpPr>
        <p:spPr>
          <a:xfrm>
            <a:off x="2331881" y="2647769"/>
            <a:ext cx="414000" cy="557700"/>
          </a:xfrm>
          <a:prstGeom prst="straightConnector1">
            <a:avLst/>
          </a:prstGeom>
          <a:noFill/>
          <a:ln w="57150" cap="flat" cmpd="sng">
            <a:solidFill>
              <a:srgbClr val="002060"/>
            </a:solidFill>
            <a:prstDash val="solid"/>
            <a:miter lim="800000"/>
            <a:headEnd type="none" w="sm" len="sm"/>
            <a:tailEnd type="triangle" w="med" len="med"/>
          </a:ln>
        </p:spPr>
      </p:cxnSp>
      <p:sp>
        <p:nvSpPr>
          <p:cNvPr id="476" name="Google Shape;476;p61"/>
          <p:cNvSpPr/>
          <p:nvPr/>
        </p:nvSpPr>
        <p:spPr>
          <a:xfrm>
            <a:off x="2562817" y="2007005"/>
            <a:ext cx="1678800" cy="568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0" i="0" u="none" strike="noStrike" cap="none">
                <a:solidFill>
                  <a:srgbClr val="002060"/>
                </a:solidFill>
                <a:latin typeface="Arial"/>
                <a:ea typeface="Arial"/>
                <a:cs typeface="Arial"/>
                <a:sym typeface="Arial"/>
              </a:rPr>
              <a:t> </a:t>
            </a:r>
            <a:r>
              <a:rPr lang="en" sz="1300" b="1" i="0" u="none" strike="noStrike" cap="none">
                <a:solidFill>
                  <a:srgbClr val="FF0000"/>
                </a:solidFill>
                <a:latin typeface="Arial"/>
                <a:ea typeface="Arial"/>
                <a:cs typeface="Arial"/>
                <a:sym typeface="Arial"/>
              </a:rPr>
              <a:t>Randomly</a:t>
            </a:r>
            <a:r>
              <a:rPr lang="en" sz="1300" b="0" i="0" u="none" strike="noStrike" cap="none">
                <a:solidFill>
                  <a:srgbClr val="FF0000"/>
                </a:solidFill>
                <a:latin typeface="Arial"/>
                <a:ea typeface="Arial"/>
                <a:cs typeface="Arial"/>
                <a:sym typeface="Arial"/>
              </a:rPr>
              <a:t> </a:t>
            </a:r>
            <a:r>
              <a:rPr lang="en" sz="1300" b="0" i="0" u="none" strike="noStrike" cap="none">
                <a:solidFill>
                  <a:srgbClr val="002060"/>
                </a:solidFill>
                <a:latin typeface="Arial"/>
                <a:ea typeface="Arial"/>
                <a:cs typeface="Arial"/>
                <a:sym typeface="Arial"/>
              </a:rPr>
              <a:t>split into 2 groups by</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500"/>
              <a:buFont typeface="Arial"/>
              <a:buNone/>
            </a:pPr>
            <a:r>
              <a:rPr lang="en" sz="1500" b="1" i="0" u="none" strike="noStrike" cap="none">
                <a:solidFill>
                  <a:srgbClr val="FF0000"/>
                </a:solidFill>
                <a:latin typeface="Arial"/>
                <a:ea typeface="Arial"/>
                <a:cs typeface="Arial"/>
                <a:sym typeface="Arial"/>
              </a:rPr>
              <a:t>Lottery</a:t>
            </a:r>
            <a:endParaRPr sz="900" b="0" i="0" u="none" strike="noStrike" cap="none" dirty="0">
              <a:solidFill>
                <a:srgbClr val="000000"/>
              </a:solidFill>
              <a:latin typeface="Arial"/>
              <a:ea typeface="Arial"/>
              <a:cs typeface="Arial"/>
              <a:sym typeface="Arial"/>
            </a:endParaRPr>
          </a:p>
        </p:txBody>
      </p:sp>
      <p:cxnSp>
        <p:nvCxnSpPr>
          <p:cNvPr id="477" name="Google Shape;477;p61"/>
          <p:cNvCxnSpPr>
            <a:stCxn id="474" idx="3"/>
            <a:endCxn id="478" idx="1"/>
          </p:cNvCxnSpPr>
          <p:nvPr/>
        </p:nvCxnSpPr>
        <p:spPr>
          <a:xfrm rot="10800000" flipH="1">
            <a:off x="3800681" y="1358720"/>
            <a:ext cx="2817000" cy="18000"/>
          </a:xfrm>
          <a:prstGeom prst="straightConnector1">
            <a:avLst/>
          </a:prstGeom>
          <a:noFill/>
          <a:ln w="57150" cap="flat" cmpd="sng">
            <a:solidFill>
              <a:srgbClr val="92D050"/>
            </a:solidFill>
            <a:prstDash val="solid"/>
            <a:miter lim="800000"/>
            <a:headEnd type="none" w="sm" len="sm"/>
            <a:tailEnd type="triangle" w="med" len="med"/>
          </a:ln>
        </p:spPr>
      </p:cxnSp>
      <p:cxnSp>
        <p:nvCxnSpPr>
          <p:cNvPr id="479" name="Google Shape;479;p61"/>
          <p:cNvCxnSpPr>
            <a:stCxn id="467" idx="3"/>
            <a:endCxn id="480" idx="1"/>
          </p:cNvCxnSpPr>
          <p:nvPr/>
        </p:nvCxnSpPr>
        <p:spPr>
          <a:xfrm>
            <a:off x="3800681" y="3205469"/>
            <a:ext cx="2793900" cy="15900"/>
          </a:xfrm>
          <a:prstGeom prst="straightConnector1">
            <a:avLst/>
          </a:prstGeom>
          <a:noFill/>
          <a:ln w="57150" cap="flat" cmpd="sng">
            <a:solidFill>
              <a:srgbClr val="002060"/>
            </a:solidFill>
            <a:prstDash val="solid"/>
            <a:miter lim="800000"/>
            <a:headEnd type="none" w="sm" len="sm"/>
            <a:tailEnd type="triangle" w="med" len="med"/>
          </a:ln>
        </p:spPr>
      </p:cxnSp>
      <p:sp>
        <p:nvSpPr>
          <p:cNvPr id="481" name="Google Shape;481;p61"/>
          <p:cNvSpPr/>
          <p:nvPr/>
        </p:nvSpPr>
        <p:spPr>
          <a:xfrm>
            <a:off x="4222010" y="1032613"/>
            <a:ext cx="16776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p:txBody>
      </p:sp>
      <p:sp>
        <p:nvSpPr>
          <p:cNvPr id="480" name="Google Shape;480;p61"/>
          <p:cNvSpPr/>
          <p:nvPr/>
        </p:nvSpPr>
        <p:spPr>
          <a:xfrm>
            <a:off x="6594576" y="2904893"/>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82" name="Google Shape;482;p61"/>
          <p:cNvPicPr preferRelativeResize="0"/>
          <p:nvPr/>
        </p:nvPicPr>
        <p:blipFill rotWithShape="1">
          <a:blip r:embed="rId5">
            <a:alphaModFix/>
          </a:blip>
          <a:srcRect/>
          <a:stretch/>
        </p:blipFill>
        <p:spPr>
          <a:xfrm>
            <a:off x="6652617" y="2947589"/>
            <a:ext cx="126411" cy="268727"/>
          </a:xfrm>
          <a:prstGeom prst="rect">
            <a:avLst/>
          </a:prstGeom>
          <a:noFill/>
          <a:ln>
            <a:noFill/>
          </a:ln>
        </p:spPr>
      </p:pic>
      <p:pic>
        <p:nvPicPr>
          <p:cNvPr id="483" name="Google Shape;483;p61"/>
          <p:cNvPicPr preferRelativeResize="0"/>
          <p:nvPr/>
        </p:nvPicPr>
        <p:blipFill rotWithShape="1">
          <a:blip r:embed="rId5">
            <a:alphaModFix/>
          </a:blip>
          <a:srcRect/>
          <a:stretch/>
        </p:blipFill>
        <p:spPr>
          <a:xfrm>
            <a:off x="6900416" y="3084044"/>
            <a:ext cx="126411" cy="268728"/>
          </a:xfrm>
          <a:prstGeom prst="rect">
            <a:avLst/>
          </a:prstGeom>
          <a:noFill/>
          <a:ln>
            <a:noFill/>
          </a:ln>
        </p:spPr>
      </p:pic>
      <p:pic>
        <p:nvPicPr>
          <p:cNvPr id="484" name="Google Shape;484;p61"/>
          <p:cNvPicPr preferRelativeResize="0"/>
          <p:nvPr/>
        </p:nvPicPr>
        <p:blipFill rotWithShape="1">
          <a:blip r:embed="rId5">
            <a:alphaModFix/>
          </a:blip>
          <a:srcRect/>
          <a:stretch/>
        </p:blipFill>
        <p:spPr>
          <a:xfrm>
            <a:off x="7148215" y="2951773"/>
            <a:ext cx="126411" cy="268728"/>
          </a:xfrm>
          <a:prstGeom prst="rect">
            <a:avLst/>
          </a:prstGeom>
          <a:noFill/>
          <a:ln>
            <a:noFill/>
          </a:ln>
        </p:spPr>
      </p:pic>
      <p:pic>
        <p:nvPicPr>
          <p:cNvPr id="485" name="Google Shape;485;p61"/>
          <p:cNvPicPr preferRelativeResize="0"/>
          <p:nvPr/>
        </p:nvPicPr>
        <p:blipFill rotWithShape="1">
          <a:blip r:embed="rId5">
            <a:alphaModFix/>
          </a:blip>
          <a:srcRect/>
          <a:stretch/>
        </p:blipFill>
        <p:spPr>
          <a:xfrm>
            <a:off x="7314531" y="3240594"/>
            <a:ext cx="126411" cy="268727"/>
          </a:xfrm>
          <a:prstGeom prst="rect">
            <a:avLst/>
          </a:prstGeom>
          <a:noFill/>
          <a:ln>
            <a:noFill/>
          </a:ln>
        </p:spPr>
      </p:pic>
      <p:pic>
        <p:nvPicPr>
          <p:cNvPr id="486" name="Google Shape;486;p61"/>
          <p:cNvPicPr preferRelativeResize="0"/>
          <p:nvPr/>
        </p:nvPicPr>
        <p:blipFill rotWithShape="1">
          <a:blip r:embed="rId5">
            <a:alphaModFix/>
          </a:blip>
          <a:srcRect/>
          <a:stretch/>
        </p:blipFill>
        <p:spPr>
          <a:xfrm>
            <a:off x="6709546" y="3237245"/>
            <a:ext cx="126411" cy="268727"/>
          </a:xfrm>
          <a:prstGeom prst="rect">
            <a:avLst/>
          </a:prstGeom>
          <a:noFill/>
          <a:ln>
            <a:noFill/>
          </a:ln>
        </p:spPr>
      </p:pic>
      <p:cxnSp>
        <p:nvCxnSpPr>
          <p:cNvPr id="487" name="Google Shape;487;p61"/>
          <p:cNvCxnSpPr>
            <a:stCxn id="478" idx="2"/>
            <a:endCxn id="480" idx="0"/>
          </p:cNvCxnSpPr>
          <p:nvPr/>
        </p:nvCxnSpPr>
        <p:spPr>
          <a:xfrm flipH="1">
            <a:off x="7122054" y="1675150"/>
            <a:ext cx="23100" cy="1229700"/>
          </a:xfrm>
          <a:prstGeom prst="straightConnector1">
            <a:avLst/>
          </a:prstGeom>
          <a:noFill/>
          <a:ln w="57150" cap="flat" cmpd="sng">
            <a:solidFill>
              <a:schemeClr val="dk1"/>
            </a:solidFill>
            <a:prstDash val="solid"/>
            <a:miter lim="800000"/>
            <a:headEnd type="triangle" w="med" len="med"/>
            <a:tailEnd type="triangle" w="med" len="med"/>
          </a:ln>
        </p:spPr>
      </p:cxnSp>
      <p:sp>
        <p:nvSpPr>
          <p:cNvPr id="488" name="Google Shape;488;p61"/>
          <p:cNvSpPr/>
          <p:nvPr/>
        </p:nvSpPr>
        <p:spPr>
          <a:xfrm>
            <a:off x="6068311" y="540105"/>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TREATMENT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89" name="Google Shape;489;p61"/>
          <p:cNvSpPr/>
          <p:nvPr/>
        </p:nvSpPr>
        <p:spPr>
          <a:xfrm>
            <a:off x="6121335" y="3694867"/>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CONTROL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78" name="Google Shape;478;p61"/>
          <p:cNvSpPr/>
          <p:nvPr/>
        </p:nvSpPr>
        <p:spPr>
          <a:xfrm>
            <a:off x="6617754" y="1042150"/>
            <a:ext cx="1054800" cy="633000"/>
          </a:xfrm>
          <a:prstGeom prst="roundRect">
            <a:avLst>
              <a:gd name="adj" fmla="val 16667"/>
            </a:avLst>
          </a:prstGeom>
          <a:noFill/>
          <a:ln w="38100" cap="flat" cmpd="sng">
            <a:solidFill>
              <a:srgbClr val="71C638"/>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90" name="Google Shape;490;p61"/>
          <p:cNvPicPr preferRelativeResize="0"/>
          <p:nvPr/>
        </p:nvPicPr>
        <p:blipFill rotWithShape="1">
          <a:blip r:embed="rId5">
            <a:alphaModFix/>
          </a:blip>
          <a:srcRect/>
          <a:stretch/>
        </p:blipFill>
        <p:spPr>
          <a:xfrm>
            <a:off x="6675795" y="1084846"/>
            <a:ext cx="126411" cy="268727"/>
          </a:xfrm>
          <a:prstGeom prst="rect">
            <a:avLst/>
          </a:prstGeom>
          <a:noFill/>
          <a:ln>
            <a:noFill/>
          </a:ln>
        </p:spPr>
      </p:pic>
      <p:pic>
        <p:nvPicPr>
          <p:cNvPr id="491" name="Google Shape;491;p61"/>
          <p:cNvPicPr preferRelativeResize="0"/>
          <p:nvPr/>
        </p:nvPicPr>
        <p:blipFill rotWithShape="1">
          <a:blip r:embed="rId5">
            <a:alphaModFix/>
          </a:blip>
          <a:srcRect/>
          <a:stretch/>
        </p:blipFill>
        <p:spPr>
          <a:xfrm>
            <a:off x="6923593" y="1221301"/>
            <a:ext cx="126411" cy="268728"/>
          </a:xfrm>
          <a:prstGeom prst="rect">
            <a:avLst/>
          </a:prstGeom>
          <a:noFill/>
          <a:ln>
            <a:noFill/>
          </a:ln>
        </p:spPr>
      </p:pic>
      <p:pic>
        <p:nvPicPr>
          <p:cNvPr id="492" name="Google Shape;492;p61"/>
          <p:cNvPicPr preferRelativeResize="0"/>
          <p:nvPr/>
        </p:nvPicPr>
        <p:blipFill rotWithShape="1">
          <a:blip r:embed="rId5">
            <a:alphaModFix/>
          </a:blip>
          <a:srcRect/>
          <a:stretch/>
        </p:blipFill>
        <p:spPr>
          <a:xfrm>
            <a:off x="7171393" y="1089030"/>
            <a:ext cx="126411" cy="268728"/>
          </a:xfrm>
          <a:prstGeom prst="rect">
            <a:avLst/>
          </a:prstGeom>
          <a:noFill/>
          <a:ln>
            <a:noFill/>
          </a:ln>
        </p:spPr>
      </p:pic>
      <p:pic>
        <p:nvPicPr>
          <p:cNvPr id="493" name="Google Shape;493;p61"/>
          <p:cNvPicPr preferRelativeResize="0"/>
          <p:nvPr/>
        </p:nvPicPr>
        <p:blipFill rotWithShape="1">
          <a:blip r:embed="rId5">
            <a:alphaModFix/>
          </a:blip>
          <a:srcRect/>
          <a:stretch/>
        </p:blipFill>
        <p:spPr>
          <a:xfrm>
            <a:off x="7337709" y="1377851"/>
            <a:ext cx="126411" cy="268727"/>
          </a:xfrm>
          <a:prstGeom prst="rect">
            <a:avLst/>
          </a:prstGeom>
          <a:noFill/>
          <a:ln>
            <a:noFill/>
          </a:ln>
        </p:spPr>
      </p:pic>
      <p:pic>
        <p:nvPicPr>
          <p:cNvPr id="494" name="Google Shape;494;p61"/>
          <p:cNvPicPr preferRelativeResize="0"/>
          <p:nvPr/>
        </p:nvPicPr>
        <p:blipFill rotWithShape="1">
          <a:blip r:embed="rId5">
            <a:alphaModFix/>
          </a:blip>
          <a:srcRect/>
          <a:stretch/>
        </p:blipFill>
        <p:spPr>
          <a:xfrm>
            <a:off x="6732722" y="1374502"/>
            <a:ext cx="126411" cy="268727"/>
          </a:xfrm>
          <a:prstGeom prst="rect">
            <a:avLst/>
          </a:prstGeom>
          <a:noFill/>
          <a:ln>
            <a:noFill/>
          </a:ln>
        </p:spPr>
      </p:pic>
      <p:sp>
        <p:nvSpPr>
          <p:cNvPr id="474" name="Google Shape;474;p61"/>
          <p:cNvSpPr/>
          <p:nvPr/>
        </p:nvSpPr>
        <p:spPr>
          <a:xfrm>
            <a:off x="2745881" y="1060220"/>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sp>
        <p:nvSpPr>
          <p:cNvPr id="495" name="Google Shape;495;p61"/>
          <p:cNvSpPr/>
          <p:nvPr/>
        </p:nvSpPr>
        <p:spPr>
          <a:xfrm>
            <a:off x="397452" y="1625579"/>
            <a:ext cx="2028300" cy="4383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a:solidFill>
                  <a:srgbClr val="D29112"/>
                </a:solidFill>
              </a:rPr>
              <a:t>164 villages</a:t>
            </a:r>
            <a:endParaRPr sz="1500" b="0" i="0" u="none" strike="noStrike" cap="none" dirty="0">
              <a:solidFill>
                <a:srgbClr val="333399"/>
              </a:solidFill>
              <a:latin typeface="Arial"/>
              <a:ea typeface="Arial"/>
              <a:cs typeface="Arial"/>
              <a:sym typeface="Arial"/>
            </a:endParaRPr>
          </a:p>
        </p:txBody>
      </p:sp>
      <p:sp>
        <p:nvSpPr>
          <p:cNvPr id="496" name="Google Shape;496;p61"/>
          <p:cNvSpPr/>
          <p:nvPr/>
        </p:nvSpPr>
        <p:spPr>
          <a:xfrm>
            <a:off x="7314525" y="1880384"/>
            <a:ext cx="2108400" cy="738900"/>
          </a:xfrm>
          <a:prstGeom prst="rect">
            <a:avLst/>
          </a:prstGeom>
          <a:noFill/>
          <a:ln>
            <a:noFill/>
          </a:ln>
        </p:spPr>
        <p:txBody>
          <a:bodyPr spcFirstLastPara="1" wrap="square" lIns="58900" tIns="29450" rIns="58900" bIns="29450" anchor="t" anchorCtr="0">
            <a:noAutofit/>
          </a:bodyPr>
          <a:lstStyle/>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Child labor</a:t>
            </a:r>
            <a:endParaRPr sz="1500" dirty="0">
              <a:solidFill>
                <a:srgbClr val="D29112"/>
              </a:solidFill>
            </a:endParaRPr>
          </a:p>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Economic activity </a:t>
            </a:r>
            <a:endParaRPr sz="1500" dirty="0">
              <a:solidFill>
                <a:srgbClr val="D29112"/>
              </a:solidFill>
            </a:endParaRPr>
          </a:p>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Consumption</a:t>
            </a:r>
            <a:endParaRPr sz="1500" dirty="0">
              <a:solidFill>
                <a:srgbClr val="D29112"/>
              </a:solidFill>
            </a:endParaRPr>
          </a:p>
        </p:txBody>
      </p:sp>
      <p:sp>
        <p:nvSpPr>
          <p:cNvPr id="497" name="Google Shape;497;p61"/>
          <p:cNvSpPr/>
          <p:nvPr/>
        </p:nvSpPr>
        <p:spPr>
          <a:xfrm>
            <a:off x="0" y="4588850"/>
            <a:ext cx="1271400" cy="572700"/>
          </a:xfrm>
          <a:prstGeom prst="rect">
            <a:avLst/>
          </a:prstGeom>
          <a:solidFill>
            <a:schemeClr val="accent1"/>
          </a:solid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b="1">
                <a:solidFill>
                  <a:schemeClr val="lt1"/>
                </a:solidFill>
              </a:rPr>
              <a:t>Baseline survey</a:t>
            </a:r>
            <a:endParaRPr sz="1500" b="1" i="0" u="none" strike="noStrike" cap="none" dirty="0">
              <a:solidFill>
                <a:schemeClr val="lt1"/>
              </a:solidFill>
            </a:endParaRPr>
          </a:p>
        </p:txBody>
      </p:sp>
      <p:sp>
        <p:nvSpPr>
          <p:cNvPr id="498" name="Google Shape;498;p61"/>
          <p:cNvSpPr/>
          <p:nvPr/>
        </p:nvSpPr>
        <p:spPr>
          <a:xfrm>
            <a:off x="2327425" y="4599600"/>
            <a:ext cx="1271400" cy="572700"/>
          </a:xfrm>
          <a:prstGeom prst="rect">
            <a:avLst/>
          </a:prstGeom>
          <a:solidFill>
            <a:schemeClr val="accent1"/>
          </a:solid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b="1">
                <a:solidFill>
                  <a:schemeClr val="lt1"/>
                </a:solidFill>
              </a:rPr>
              <a:t>Balance check</a:t>
            </a:r>
            <a:endParaRPr sz="1500" b="1" i="0" u="none" strike="noStrike" cap="none" dirty="0">
              <a:solidFill>
                <a:schemeClr val="lt1"/>
              </a:solidFill>
            </a:endParaRPr>
          </a:p>
        </p:txBody>
      </p:sp>
      <p:sp>
        <p:nvSpPr>
          <p:cNvPr id="501" name="Google Shape;501;p61"/>
          <p:cNvSpPr/>
          <p:nvPr/>
        </p:nvSpPr>
        <p:spPr>
          <a:xfrm>
            <a:off x="1311100" y="4819875"/>
            <a:ext cx="920100" cy="133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6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Example RCT</a:t>
            </a:r>
            <a:endParaRPr sz="1080" b="1" i="0" u="none" strike="noStrike" cap="none" dirty="0">
              <a:solidFill>
                <a:srgbClr val="FFFFFF"/>
              </a:solidFill>
              <a:latin typeface="Arial"/>
              <a:ea typeface="Arial"/>
              <a:cs typeface="Arial"/>
              <a:sym typeface="Arial"/>
            </a:endParaRPr>
          </a:p>
        </p:txBody>
      </p:sp>
      <p:sp>
        <p:nvSpPr>
          <p:cNvPr id="505" name="Google Shape;505;p61"/>
          <p:cNvSpPr txBox="1"/>
          <p:nvPr/>
        </p:nvSpPr>
        <p:spPr>
          <a:xfrm>
            <a:off x="0" y="4202313"/>
            <a:ext cx="528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Sample size: 14 households * 164 villages = 2296 households</a:t>
            </a:r>
            <a:endParaRPr dirty="0"/>
          </a:p>
        </p:txBody>
      </p:sp>
    </p:spTree>
    <p:extLst>
      <p:ext uri="{BB962C8B-B14F-4D97-AF65-F5344CB8AC3E}">
        <p14:creationId xmlns:p14="http://schemas.microsoft.com/office/powerpoint/2010/main" val="3684038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3"/>
          <p:cNvSpPr txBox="1">
            <a:spLocks noGrp="1"/>
          </p:cNvSpPr>
          <p:nvPr>
            <p:ph type="title"/>
          </p:nvPr>
        </p:nvSpPr>
        <p:spPr>
          <a:xfrm>
            <a:off x="686400" y="3810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Balance table</a:t>
            </a:r>
            <a:endParaRPr dirty="0"/>
          </a:p>
        </p:txBody>
      </p:sp>
      <p:pic>
        <p:nvPicPr>
          <p:cNvPr id="517" name="Google Shape;517;p63"/>
          <p:cNvPicPr preferRelativeResize="0"/>
          <p:nvPr/>
        </p:nvPicPr>
        <p:blipFill>
          <a:blip r:embed="rId3">
            <a:alphaModFix/>
          </a:blip>
          <a:stretch>
            <a:fillRect/>
          </a:stretch>
        </p:blipFill>
        <p:spPr>
          <a:xfrm>
            <a:off x="1189400" y="1094325"/>
            <a:ext cx="6736476" cy="3334975"/>
          </a:xfrm>
          <a:prstGeom prst="rect">
            <a:avLst/>
          </a:prstGeom>
          <a:noFill/>
          <a:ln>
            <a:noFill/>
          </a:ln>
        </p:spPr>
      </p:pic>
      <p:sp>
        <p:nvSpPr>
          <p:cNvPr id="518" name="Google Shape;518;p63"/>
          <p:cNvSpPr txBox="1"/>
          <p:nvPr/>
        </p:nvSpPr>
        <p:spPr>
          <a:xfrm>
            <a:off x="0" y="4349400"/>
            <a:ext cx="79947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latin typeface="Calibri"/>
                <a:ea typeface="Calibri"/>
                <a:cs typeface="Calibri"/>
                <a:sym typeface="Calibri"/>
              </a:rPr>
              <a:t>Standard deviation in parentheses. Statistics displayed for Regions I, II, III, IV-A, and V.</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 Statistically significant at the  10% / 5% / 1% level</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Source:  Edmonds, et al. (2016).  Impact Evaluation of KASAMA Program: Baseline Report.</a:t>
            </a:r>
            <a:endParaRPr sz="1200" dirty="0">
              <a:latin typeface="Calibri"/>
              <a:ea typeface="Calibri"/>
              <a:cs typeface="Calibri"/>
              <a:sym typeface="Calibri"/>
            </a:endParaRPr>
          </a:p>
        </p:txBody>
      </p:sp>
      <p:sp>
        <p:nvSpPr>
          <p:cNvPr id="519" name="Google Shape;519;p63"/>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Example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64"/>
          <p:cNvPicPr preferRelativeResize="0"/>
          <p:nvPr/>
        </p:nvPicPr>
        <p:blipFill>
          <a:blip r:embed="rId3">
            <a:alphaModFix/>
          </a:blip>
          <a:stretch>
            <a:fillRect/>
          </a:stretch>
        </p:blipFill>
        <p:spPr>
          <a:xfrm>
            <a:off x="1295400" y="1029950"/>
            <a:ext cx="6434476" cy="3546775"/>
          </a:xfrm>
          <a:prstGeom prst="rect">
            <a:avLst/>
          </a:prstGeom>
          <a:noFill/>
          <a:ln>
            <a:noFill/>
          </a:ln>
        </p:spPr>
      </p:pic>
      <p:sp>
        <p:nvSpPr>
          <p:cNvPr id="525" name="Google Shape;525;p64"/>
          <p:cNvSpPr txBox="1">
            <a:spLocks noGrp="1"/>
          </p:cNvSpPr>
          <p:nvPr>
            <p:ph type="title"/>
          </p:nvPr>
        </p:nvSpPr>
        <p:spPr>
          <a:xfrm>
            <a:off x="686400" y="3810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Balance table</a:t>
            </a:r>
            <a:endParaRPr dirty="0"/>
          </a:p>
        </p:txBody>
      </p:sp>
      <p:sp>
        <p:nvSpPr>
          <p:cNvPr id="526" name="Google Shape;526;p64"/>
          <p:cNvSpPr txBox="1"/>
          <p:nvPr/>
        </p:nvSpPr>
        <p:spPr>
          <a:xfrm>
            <a:off x="0" y="4349400"/>
            <a:ext cx="79947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latin typeface="Calibri"/>
                <a:ea typeface="Calibri"/>
                <a:cs typeface="Calibri"/>
                <a:sym typeface="Calibri"/>
              </a:rPr>
              <a:t>Standard deviation in parentheses. Statistics displayed for Regions I, II, III, IV-A, and V.</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 Statistically significant at the  10% / 5% / 1% level</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Source:  Edmonds, et al. (2016).  Impact Evaluation of KASAMA Program: Baseline Report.</a:t>
            </a:r>
            <a:endParaRPr sz="1200" dirty="0">
              <a:latin typeface="Calibri"/>
              <a:ea typeface="Calibri"/>
              <a:cs typeface="Calibri"/>
              <a:sym typeface="Calibri"/>
            </a:endParaRPr>
          </a:p>
        </p:txBody>
      </p:sp>
      <p:sp>
        <p:nvSpPr>
          <p:cNvPr id="527" name="Google Shape;527;p64"/>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Example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2"/>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Mechanics of Randomization</a:t>
            </a:r>
            <a:endParaRPr dirty="0"/>
          </a:p>
        </p:txBody>
      </p:sp>
      <p:sp>
        <p:nvSpPr>
          <p:cNvPr id="511" name="Google Shape;511;p62"/>
          <p:cNvSpPr txBox="1"/>
          <p:nvPr/>
        </p:nvSpPr>
        <p:spPr>
          <a:xfrm>
            <a:off x="686400" y="1293700"/>
            <a:ext cx="8049300" cy="31863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900"/>
              </a:spcBef>
              <a:spcAft>
                <a:spcPts val="0"/>
              </a:spcAft>
              <a:buSzPts val="1800"/>
              <a:buFont typeface="Calibri"/>
              <a:buAutoNum type="arabicPeriod"/>
            </a:pPr>
            <a:r>
              <a:rPr lang="en" sz="1800" dirty="0">
                <a:latin typeface="Calibri"/>
                <a:ea typeface="Calibri"/>
                <a:cs typeface="Calibri"/>
                <a:sym typeface="Calibri"/>
              </a:rPr>
              <a:t>Need sample frame</a:t>
            </a:r>
            <a:endParaRPr sz="1800" dirty="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AutoNum type="arabicPeriod"/>
            </a:pPr>
            <a:r>
              <a:rPr lang="en" sz="1800" dirty="0">
                <a:latin typeface="Calibri"/>
                <a:ea typeface="Calibri"/>
                <a:cs typeface="Calibri"/>
                <a:sym typeface="Calibri"/>
              </a:rPr>
              <a:t>Pull out of a hat/bucket; </a:t>
            </a:r>
            <a:r>
              <a:rPr lang="en" sz="1800" dirty="0">
                <a:solidFill>
                  <a:srgbClr val="C00000"/>
                </a:solidFill>
                <a:latin typeface="Calibri"/>
                <a:ea typeface="Calibri"/>
                <a:cs typeface="Calibri"/>
                <a:sym typeface="Calibri"/>
              </a:rPr>
              <a:t>or</a:t>
            </a:r>
            <a:endParaRPr sz="1800" dirty="0">
              <a:solidFill>
                <a:srgbClr val="C00000"/>
              </a:solidFill>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AutoNum type="arabicPeriod"/>
            </a:pPr>
            <a:r>
              <a:rPr lang="en" sz="1800" dirty="0">
                <a:latin typeface="Calibri"/>
                <a:ea typeface="Calibri"/>
                <a:cs typeface="Calibri"/>
                <a:sym typeface="Calibri"/>
              </a:rPr>
              <a:t>Use random number generator in spreadsheet program to order observations randomly;</a:t>
            </a:r>
            <a:r>
              <a:rPr lang="en" sz="1800" dirty="0">
                <a:solidFill>
                  <a:srgbClr val="C00000"/>
                </a:solidFill>
                <a:latin typeface="Calibri"/>
                <a:ea typeface="Calibri"/>
                <a:cs typeface="Calibri"/>
                <a:sym typeface="Calibri"/>
              </a:rPr>
              <a:t> or</a:t>
            </a:r>
            <a:endParaRPr sz="1800" dirty="0">
              <a:solidFill>
                <a:srgbClr val="C00000"/>
              </a:solidFill>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AutoNum type="arabicPeriod"/>
            </a:pPr>
            <a:r>
              <a:rPr lang="en" sz="1800" dirty="0">
                <a:latin typeface="Calibri"/>
                <a:ea typeface="Calibri"/>
                <a:cs typeface="Calibri"/>
                <a:sym typeface="Calibri"/>
              </a:rPr>
              <a:t>Stata/R program code</a:t>
            </a:r>
            <a:endParaRPr sz="1800" dirty="0">
              <a:latin typeface="Calibri"/>
              <a:ea typeface="Calibri"/>
              <a:cs typeface="Calibri"/>
              <a:sym typeface="Calibri"/>
            </a:endParaRPr>
          </a:p>
          <a:p>
            <a:pPr marL="0" lvl="0" indent="0" algn="l" rtl="0">
              <a:lnSpc>
                <a:spcPct val="150000"/>
              </a:lnSpc>
              <a:spcBef>
                <a:spcPts val="900"/>
              </a:spcBef>
              <a:spcAft>
                <a:spcPts val="0"/>
              </a:spcAft>
              <a:buNone/>
            </a:pPr>
            <a:r>
              <a:rPr lang="en" sz="1800" dirty="0">
                <a:latin typeface="Calibri"/>
                <a:ea typeface="Calibri"/>
                <a:cs typeface="Calibri"/>
                <a:sym typeface="Calibri"/>
              </a:rPr>
              <a:t>What if no existing list? </a:t>
            </a:r>
            <a:endParaRPr sz="1800" dirty="0">
              <a:latin typeface="Calibri"/>
              <a:ea typeface="Calibri"/>
              <a:cs typeface="Calibri"/>
              <a:sym typeface="Calibri"/>
            </a:endParaRPr>
          </a:p>
          <a:p>
            <a:pPr marL="0" lvl="0" indent="0" algn="l" rtl="0">
              <a:lnSpc>
                <a:spcPct val="150000"/>
              </a:lnSpc>
              <a:spcBef>
                <a:spcPts val="900"/>
              </a:spcBef>
              <a:spcAft>
                <a:spcPts val="0"/>
              </a:spcAft>
              <a:buNone/>
            </a:pPr>
            <a:endParaRPr sz="1800" dirty="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1"/>
          <p:cNvSpPr/>
          <p:nvPr/>
        </p:nvSpPr>
        <p:spPr>
          <a:xfrm>
            <a:off x="3897797" y="2900700"/>
            <a:ext cx="2371200" cy="6978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NO 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51" name="Google Shape;451;p61"/>
          <p:cNvSpPr/>
          <p:nvPr/>
        </p:nvSpPr>
        <p:spPr>
          <a:xfrm>
            <a:off x="438671" y="2014973"/>
            <a:ext cx="1982400" cy="6429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52" name="Google Shape;452;p61"/>
          <p:cNvPicPr preferRelativeResize="0"/>
          <p:nvPr/>
        </p:nvPicPr>
        <p:blipFill rotWithShape="1">
          <a:blip r:embed="rId3">
            <a:alphaModFix/>
          </a:blip>
          <a:srcRect/>
          <a:stretch/>
        </p:blipFill>
        <p:spPr>
          <a:xfrm>
            <a:off x="535783" y="2063531"/>
            <a:ext cx="128085" cy="272913"/>
          </a:xfrm>
          <a:prstGeom prst="rect">
            <a:avLst/>
          </a:prstGeom>
          <a:noFill/>
          <a:ln>
            <a:noFill/>
          </a:ln>
        </p:spPr>
      </p:pic>
      <p:pic>
        <p:nvPicPr>
          <p:cNvPr id="453" name="Google Shape;453;p61"/>
          <p:cNvPicPr preferRelativeResize="0"/>
          <p:nvPr/>
        </p:nvPicPr>
        <p:blipFill rotWithShape="1">
          <a:blip r:embed="rId3">
            <a:alphaModFix/>
          </a:blip>
          <a:srcRect/>
          <a:stretch/>
        </p:blipFill>
        <p:spPr>
          <a:xfrm>
            <a:off x="784697" y="2199988"/>
            <a:ext cx="128086" cy="272913"/>
          </a:xfrm>
          <a:prstGeom prst="rect">
            <a:avLst/>
          </a:prstGeom>
          <a:noFill/>
          <a:ln>
            <a:noFill/>
          </a:ln>
        </p:spPr>
      </p:pic>
      <p:pic>
        <p:nvPicPr>
          <p:cNvPr id="454" name="Google Shape;454;p61"/>
          <p:cNvPicPr preferRelativeResize="0"/>
          <p:nvPr/>
        </p:nvPicPr>
        <p:blipFill rotWithShape="1">
          <a:blip r:embed="rId3">
            <a:alphaModFix/>
          </a:blip>
          <a:srcRect/>
          <a:stretch/>
        </p:blipFill>
        <p:spPr>
          <a:xfrm>
            <a:off x="1044776" y="2063531"/>
            <a:ext cx="128085" cy="272913"/>
          </a:xfrm>
          <a:prstGeom prst="rect">
            <a:avLst/>
          </a:prstGeom>
          <a:noFill/>
          <a:ln>
            <a:noFill/>
          </a:ln>
        </p:spPr>
      </p:pic>
      <p:pic>
        <p:nvPicPr>
          <p:cNvPr id="455" name="Google Shape;455;p61"/>
          <p:cNvPicPr preferRelativeResize="0"/>
          <p:nvPr/>
        </p:nvPicPr>
        <p:blipFill rotWithShape="1">
          <a:blip r:embed="rId3">
            <a:alphaModFix/>
          </a:blip>
          <a:srcRect/>
          <a:stretch/>
        </p:blipFill>
        <p:spPr>
          <a:xfrm>
            <a:off x="1271365" y="2336444"/>
            <a:ext cx="128086" cy="272913"/>
          </a:xfrm>
          <a:prstGeom prst="rect">
            <a:avLst/>
          </a:prstGeom>
          <a:noFill/>
          <a:ln>
            <a:noFill/>
          </a:ln>
        </p:spPr>
      </p:pic>
      <p:pic>
        <p:nvPicPr>
          <p:cNvPr id="456" name="Google Shape;456;p61"/>
          <p:cNvPicPr preferRelativeResize="0"/>
          <p:nvPr/>
        </p:nvPicPr>
        <p:blipFill rotWithShape="1">
          <a:blip r:embed="rId3">
            <a:alphaModFix/>
          </a:blip>
          <a:srcRect/>
          <a:stretch/>
        </p:blipFill>
        <p:spPr>
          <a:xfrm>
            <a:off x="1605113" y="2163152"/>
            <a:ext cx="128085" cy="272913"/>
          </a:xfrm>
          <a:prstGeom prst="rect">
            <a:avLst/>
          </a:prstGeom>
          <a:noFill/>
          <a:ln>
            <a:noFill/>
          </a:ln>
        </p:spPr>
      </p:pic>
      <p:pic>
        <p:nvPicPr>
          <p:cNvPr id="457" name="Google Shape;457;p61"/>
          <p:cNvPicPr preferRelativeResize="0"/>
          <p:nvPr/>
        </p:nvPicPr>
        <p:blipFill rotWithShape="1">
          <a:blip r:embed="rId3">
            <a:alphaModFix/>
          </a:blip>
          <a:srcRect/>
          <a:stretch/>
        </p:blipFill>
        <p:spPr>
          <a:xfrm>
            <a:off x="1929929" y="2080274"/>
            <a:ext cx="128086" cy="272913"/>
          </a:xfrm>
          <a:prstGeom prst="rect">
            <a:avLst/>
          </a:prstGeom>
          <a:noFill/>
          <a:ln>
            <a:noFill/>
          </a:ln>
        </p:spPr>
      </p:pic>
      <p:pic>
        <p:nvPicPr>
          <p:cNvPr id="458" name="Google Shape;458;p61"/>
          <p:cNvPicPr preferRelativeResize="0"/>
          <p:nvPr/>
        </p:nvPicPr>
        <p:blipFill rotWithShape="1">
          <a:blip r:embed="rId3">
            <a:alphaModFix/>
          </a:blip>
          <a:srcRect/>
          <a:stretch/>
        </p:blipFill>
        <p:spPr>
          <a:xfrm>
            <a:off x="2160986" y="2336444"/>
            <a:ext cx="128085" cy="272913"/>
          </a:xfrm>
          <a:prstGeom prst="rect">
            <a:avLst/>
          </a:prstGeom>
          <a:noFill/>
          <a:ln>
            <a:noFill/>
          </a:ln>
        </p:spPr>
      </p:pic>
      <p:pic>
        <p:nvPicPr>
          <p:cNvPr id="459" name="Google Shape;459;p61"/>
          <p:cNvPicPr preferRelativeResize="0"/>
          <p:nvPr/>
        </p:nvPicPr>
        <p:blipFill rotWithShape="1">
          <a:blip r:embed="rId4">
            <a:alphaModFix/>
          </a:blip>
          <a:srcRect/>
          <a:stretch/>
        </p:blipFill>
        <p:spPr>
          <a:xfrm>
            <a:off x="592710" y="2353188"/>
            <a:ext cx="128922" cy="272913"/>
          </a:xfrm>
          <a:prstGeom prst="rect">
            <a:avLst/>
          </a:prstGeom>
          <a:noFill/>
          <a:ln>
            <a:noFill/>
          </a:ln>
        </p:spPr>
      </p:pic>
      <p:pic>
        <p:nvPicPr>
          <p:cNvPr id="460" name="Google Shape;460;p61"/>
          <p:cNvPicPr preferRelativeResize="0"/>
          <p:nvPr/>
        </p:nvPicPr>
        <p:blipFill rotWithShape="1">
          <a:blip r:embed="rId5">
            <a:alphaModFix/>
          </a:blip>
          <a:srcRect/>
          <a:stretch/>
        </p:blipFill>
        <p:spPr>
          <a:xfrm>
            <a:off x="2842990" y="1102914"/>
            <a:ext cx="126411" cy="268727"/>
          </a:xfrm>
          <a:prstGeom prst="rect">
            <a:avLst/>
          </a:prstGeom>
          <a:noFill/>
          <a:ln>
            <a:noFill/>
          </a:ln>
        </p:spPr>
      </p:pic>
      <p:pic>
        <p:nvPicPr>
          <p:cNvPr id="461" name="Google Shape;461;p61"/>
          <p:cNvPicPr preferRelativeResize="0"/>
          <p:nvPr/>
        </p:nvPicPr>
        <p:blipFill rotWithShape="1">
          <a:blip r:embed="rId5">
            <a:alphaModFix/>
          </a:blip>
          <a:srcRect/>
          <a:stretch/>
        </p:blipFill>
        <p:spPr>
          <a:xfrm>
            <a:off x="3090789" y="1239370"/>
            <a:ext cx="126411" cy="268728"/>
          </a:xfrm>
          <a:prstGeom prst="rect">
            <a:avLst/>
          </a:prstGeom>
          <a:noFill/>
          <a:ln>
            <a:noFill/>
          </a:ln>
        </p:spPr>
      </p:pic>
      <p:pic>
        <p:nvPicPr>
          <p:cNvPr id="462" name="Google Shape;462;p61"/>
          <p:cNvPicPr preferRelativeResize="0"/>
          <p:nvPr/>
        </p:nvPicPr>
        <p:blipFill rotWithShape="1">
          <a:blip r:embed="rId5">
            <a:alphaModFix/>
          </a:blip>
          <a:srcRect/>
          <a:stretch/>
        </p:blipFill>
        <p:spPr>
          <a:xfrm>
            <a:off x="3338588" y="1107100"/>
            <a:ext cx="126411" cy="268728"/>
          </a:xfrm>
          <a:prstGeom prst="rect">
            <a:avLst/>
          </a:prstGeom>
          <a:noFill/>
          <a:ln>
            <a:noFill/>
          </a:ln>
        </p:spPr>
      </p:pic>
      <p:pic>
        <p:nvPicPr>
          <p:cNvPr id="463" name="Google Shape;463;p61"/>
          <p:cNvPicPr preferRelativeResize="0"/>
          <p:nvPr/>
        </p:nvPicPr>
        <p:blipFill rotWithShape="1">
          <a:blip r:embed="rId5">
            <a:alphaModFix/>
          </a:blip>
          <a:srcRect/>
          <a:stretch/>
        </p:blipFill>
        <p:spPr>
          <a:xfrm>
            <a:off x="3465836" y="1395920"/>
            <a:ext cx="126411" cy="268727"/>
          </a:xfrm>
          <a:prstGeom prst="rect">
            <a:avLst/>
          </a:prstGeom>
          <a:noFill/>
          <a:ln>
            <a:noFill/>
          </a:ln>
        </p:spPr>
      </p:pic>
      <p:pic>
        <p:nvPicPr>
          <p:cNvPr id="464" name="Google Shape;464;p61"/>
          <p:cNvPicPr preferRelativeResize="0"/>
          <p:nvPr/>
        </p:nvPicPr>
        <p:blipFill rotWithShape="1">
          <a:blip r:embed="rId5">
            <a:alphaModFix/>
          </a:blip>
          <a:srcRect/>
          <a:stretch/>
        </p:blipFill>
        <p:spPr>
          <a:xfrm>
            <a:off x="2899916" y="1392571"/>
            <a:ext cx="126411" cy="268727"/>
          </a:xfrm>
          <a:prstGeom prst="rect">
            <a:avLst/>
          </a:prstGeom>
          <a:noFill/>
          <a:ln>
            <a:noFill/>
          </a:ln>
        </p:spPr>
      </p:pic>
      <p:pic>
        <p:nvPicPr>
          <p:cNvPr id="465" name="Google Shape;465;p61"/>
          <p:cNvPicPr preferRelativeResize="0"/>
          <p:nvPr/>
        </p:nvPicPr>
        <p:blipFill rotWithShape="1">
          <a:blip r:embed="rId3">
            <a:alphaModFix/>
          </a:blip>
          <a:srcRect/>
          <a:stretch/>
        </p:blipFill>
        <p:spPr>
          <a:xfrm>
            <a:off x="1759151" y="2369931"/>
            <a:ext cx="128085" cy="272913"/>
          </a:xfrm>
          <a:prstGeom prst="rect">
            <a:avLst/>
          </a:prstGeom>
          <a:noFill/>
          <a:ln>
            <a:noFill/>
          </a:ln>
        </p:spPr>
      </p:pic>
      <p:pic>
        <p:nvPicPr>
          <p:cNvPr id="466" name="Google Shape;466;p61"/>
          <p:cNvPicPr preferRelativeResize="0"/>
          <p:nvPr/>
        </p:nvPicPr>
        <p:blipFill rotWithShape="1">
          <a:blip r:embed="rId3">
            <a:alphaModFix/>
          </a:blip>
          <a:srcRect/>
          <a:stretch/>
        </p:blipFill>
        <p:spPr>
          <a:xfrm>
            <a:off x="1345033" y="2039253"/>
            <a:ext cx="128086" cy="272913"/>
          </a:xfrm>
          <a:prstGeom prst="rect">
            <a:avLst/>
          </a:prstGeom>
          <a:noFill/>
          <a:ln>
            <a:noFill/>
          </a:ln>
        </p:spPr>
      </p:pic>
      <p:sp>
        <p:nvSpPr>
          <p:cNvPr id="467" name="Google Shape;467;p61"/>
          <p:cNvSpPr/>
          <p:nvPr/>
        </p:nvSpPr>
        <p:spPr>
          <a:xfrm>
            <a:off x="2745881" y="2888969"/>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68" name="Google Shape;468;p61"/>
          <p:cNvPicPr preferRelativeResize="0"/>
          <p:nvPr/>
        </p:nvPicPr>
        <p:blipFill rotWithShape="1">
          <a:blip r:embed="rId5">
            <a:alphaModFix/>
          </a:blip>
          <a:srcRect/>
          <a:stretch/>
        </p:blipFill>
        <p:spPr>
          <a:xfrm>
            <a:off x="2842990" y="2931663"/>
            <a:ext cx="126411" cy="268727"/>
          </a:xfrm>
          <a:prstGeom prst="rect">
            <a:avLst/>
          </a:prstGeom>
          <a:noFill/>
          <a:ln>
            <a:noFill/>
          </a:ln>
        </p:spPr>
      </p:pic>
      <p:pic>
        <p:nvPicPr>
          <p:cNvPr id="469" name="Google Shape;469;p61"/>
          <p:cNvPicPr preferRelativeResize="0"/>
          <p:nvPr/>
        </p:nvPicPr>
        <p:blipFill rotWithShape="1">
          <a:blip r:embed="rId5">
            <a:alphaModFix/>
          </a:blip>
          <a:srcRect/>
          <a:stretch/>
        </p:blipFill>
        <p:spPr>
          <a:xfrm>
            <a:off x="3090789" y="3068119"/>
            <a:ext cx="126411" cy="268728"/>
          </a:xfrm>
          <a:prstGeom prst="rect">
            <a:avLst/>
          </a:prstGeom>
          <a:noFill/>
          <a:ln>
            <a:noFill/>
          </a:ln>
        </p:spPr>
      </p:pic>
      <p:pic>
        <p:nvPicPr>
          <p:cNvPr id="470" name="Google Shape;470;p61"/>
          <p:cNvPicPr preferRelativeResize="0"/>
          <p:nvPr/>
        </p:nvPicPr>
        <p:blipFill rotWithShape="1">
          <a:blip r:embed="rId5">
            <a:alphaModFix/>
          </a:blip>
          <a:srcRect/>
          <a:stretch/>
        </p:blipFill>
        <p:spPr>
          <a:xfrm>
            <a:off x="3338588" y="2935848"/>
            <a:ext cx="126411" cy="268728"/>
          </a:xfrm>
          <a:prstGeom prst="rect">
            <a:avLst/>
          </a:prstGeom>
          <a:noFill/>
          <a:ln>
            <a:noFill/>
          </a:ln>
        </p:spPr>
      </p:pic>
      <p:pic>
        <p:nvPicPr>
          <p:cNvPr id="471" name="Google Shape;471;p61"/>
          <p:cNvPicPr preferRelativeResize="0"/>
          <p:nvPr/>
        </p:nvPicPr>
        <p:blipFill rotWithShape="1">
          <a:blip r:embed="rId5">
            <a:alphaModFix/>
          </a:blip>
          <a:srcRect/>
          <a:stretch/>
        </p:blipFill>
        <p:spPr>
          <a:xfrm>
            <a:off x="3465836" y="3224669"/>
            <a:ext cx="126411" cy="268727"/>
          </a:xfrm>
          <a:prstGeom prst="rect">
            <a:avLst/>
          </a:prstGeom>
          <a:noFill/>
          <a:ln>
            <a:noFill/>
          </a:ln>
        </p:spPr>
      </p:pic>
      <p:pic>
        <p:nvPicPr>
          <p:cNvPr id="472" name="Google Shape;472;p61"/>
          <p:cNvPicPr preferRelativeResize="0"/>
          <p:nvPr/>
        </p:nvPicPr>
        <p:blipFill rotWithShape="1">
          <a:blip r:embed="rId5">
            <a:alphaModFix/>
          </a:blip>
          <a:srcRect/>
          <a:stretch/>
        </p:blipFill>
        <p:spPr>
          <a:xfrm>
            <a:off x="2899916" y="3221320"/>
            <a:ext cx="126411" cy="268727"/>
          </a:xfrm>
          <a:prstGeom prst="rect">
            <a:avLst/>
          </a:prstGeom>
          <a:noFill/>
          <a:ln>
            <a:noFill/>
          </a:ln>
        </p:spPr>
      </p:pic>
      <p:cxnSp>
        <p:nvCxnSpPr>
          <p:cNvPr id="473" name="Google Shape;473;p61"/>
          <p:cNvCxnSpPr>
            <a:endCxn id="474" idx="1"/>
          </p:cNvCxnSpPr>
          <p:nvPr/>
        </p:nvCxnSpPr>
        <p:spPr>
          <a:xfrm rot="10800000" flipH="1">
            <a:off x="2231081" y="1376720"/>
            <a:ext cx="514800" cy="631200"/>
          </a:xfrm>
          <a:prstGeom prst="straightConnector1">
            <a:avLst/>
          </a:prstGeom>
          <a:noFill/>
          <a:ln w="57150" cap="flat" cmpd="sng">
            <a:solidFill>
              <a:srgbClr val="002060"/>
            </a:solidFill>
            <a:prstDash val="solid"/>
            <a:miter lim="800000"/>
            <a:headEnd type="none" w="sm" len="sm"/>
            <a:tailEnd type="triangle" w="med" len="med"/>
          </a:ln>
        </p:spPr>
      </p:cxnSp>
      <p:cxnSp>
        <p:nvCxnSpPr>
          <p:cNvPr id="475" name="Google Shape;475;p61"/>
          <p:cNvCxnSpPr>
            <a:endCxn id="467" idx="1"/>
          </p:cNvCxnSpPr>
          <p:nvPr/>
        </p:nvCxnSpPr>
        <p:spPr>
          <a:xfrm>
            <a:off x="2331881" y="2647769"/>
            <a:ext cx="414000" cy="557700"/>
          </a:xfrm>
          <a:prstGeom prst="straightConnector1">
            <a:avLst/>
          </a:prstGeom>
          <a:noFill/>
          <a:ln w="57150" cap="flat" cmpd="sng">
            <a:solidFill>
              <a:srgbClr val="002060"/>
            </a:solidFill>
            <a:prstDash val="solid"/>
            <a:miter lim="800000"/>
            <a:headEnd type="none" w="sm" len="sm"/>
            <a:tailEnd type="triangle" w="med" len="med"/>
          </a:ln>
        </p:spPr>
      </p:cxnSp>
      <p:sp>
        <p:nvSpPr>
          <p:cNvPr id="476" name="Google Shape;476;p61"/>
          <p:cNvSpPr/>
          <p:nvPr/>
        </p:nvSpPr>
        <p:spPr>
          <a:xfrm>
            <a:off x="2562817" y="2007005"/>
            <a:ext cx="1678800" cy="568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0" i="0" u="none" strike="noStrike" cap="none">
                <a:solidFill>
                  <a:srgbClr val="002060"/>
                </a:solidFill>
                <a:latin typeface="Arial"/>
                <a:ea typeface="Arial"/>
                <a:cs typeface="Arial"/>
                <a:sym typeface="Arial"/>
              </a:rPr>
              <a:t> </a:t>
            </a:r>
            <a:r>
              <a:rPr lang="en" sz="1300" b="1" i="0" u="none" strike="noStrike" cap="none">
                <a:solidFill>
                  <a:srgbClr val="FF0000"/>
                </a:solidFill>
                <a:latin typeface="Arial"/>
                <a:ea typeface="Arial"/>
                <a:cs typeface="Arial"/>
                <a:sym typeface="Arial"/>
              </a:rPr>
              <a:t>Randomly</a:t>
            </a:r>
            <a:r>
              <a:rPr lang="en" sz="1300" b="0" i="0" u="none" strike="noStrike" cap="none">
                <a:solidFill>
                  <a:srgbClr val="FF0000"/>
                </a:solidFill>
                <a:latin typeface="Arial"/>
                <a:ea typeface="Arial"/>
                <a:cs typeface="Arial"/>
                <a:sym typeface="Arial"/>
              </a:rPr>
              <a:t> </a:t>
            </a:r>
            <a:r>
              <a:rPr lang="en" sz="1300" b="0" i="0" u="none" strike="noStrike" cap="none">
                <a:solidFill>
                  <a:srgbClr val="002060"/>
                </a:solidFill>
                <a:latin typeface="Arial"/>
                <a:ea typeface="Arial"/>
                <a:cs typeface="Arial"/>
                <a:sym typeface="Arial"/>
              </a:rPr>
              <a:t>split into 2 groups by</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500"/>
              <a:buFont typeface="Arial"/>
              <a:buNone/>
            </a:pPr>
            <a:r>
              <a:rPr lang="en" sz="1500" b="1" i="0" u="none" strike="noStrike" cap="none">
                <a:solidFill>
                  <a:srgbClr val="FF0000"/>
                </a:solidFill>
                <a:latin typeface="Arial"/>
                <a:ea typeface="Arial"/>
                <a:cs typeface="Arial"/>
                <a:sym typeface="Arial"/>
              </a:rPr>
              <a:t>Lottery</a:t>
            </a:r>
            <a:endParaRPr sz="900" b="0" i="0" u="none" strike="noStrike" cap="none" dirty="0">
              <a:solidFill>
                <a:srgbClr val="000000"/>
              </a:solidFill>
              <a:latin typeface="Arial"/>
              <a:ea typeface="Arial"/>
              <a:cs typeface="Arial"/>
              <a:sym typeface="Arial"/>
            </a:endParaRPr>
          </a:p>
        </p:txBody>
      </p:sp>
      <p:cxnSp>
        <p:nvCxnSpPr>
          <p:cNvPr id="477" name="Google Shape;477;p61"/>
          <p:cNvCxnSpPr>
            <a:stCxn id="474" idx="3"/>
            <a:endCxn id="478" idx="1"/>
          </p:cNvCxnSpPr>
          <p:nvPr/>
        </p:nvCxnSpPr>
        <p:spPr>
          <a:xfrm rot="10800000" flipH="1">
            <a:off x="3800681" y="1358720"/>
            <a:ext cx="2817000" cy="18000"/>
          </a:xfrm>
          <a:prstGeom prst="straightConnector1">
            <a:avLst/>
          </a:prstGeom>
          <a:noFill/>
          <a:ln w="57150" cap="flat" cmpd="sng">
            <a:solidFill>
              <a:srgbClr val="92D050"/>
            </a:solidFill>
            <a:prstDash val="solid"/>
            <a:miter lim="800000"/>
            <a:headEnd type="none" w="sm" len="sm"/>
            <a:tailEnd type="triangle" w="med" len="med"/>
          </a:ln>
        </p:spPr>
      </p:cxnSp>
      <p:cxnSp>
        <p:nvCxnSpPr>
          <p:cNvPr id="479" name="Google Shape;479;p61"/>
          <p:cNvCxnSpPr>
            <a:stCxn id="467" idx="3"/>
            <a:endCxn id="480" idx="1"/>
          </p:cNvCxnSpPr>
          <p:nvPr/>
        </p:nvCxnSpPr>
        <p:spPr>
          <a:xfrm>
            <a:off x="3800681" y="3205469"/>
            <a:ext cx="2793900" cy="15900"/>
          </a:xfrm>
          <a:prstGeom prst="straightConnector1">
            <a:avLst/>
          </a:prstGeom>
          <a:noFill/>
          <a:ln w="57150" cap="flat" cmpd="sng">
            <a:solidFill>
              <a:srgbClr val="002060"/>
            </a:solidFill>
            <a:prstDash val="solid"/>
            <a:miter lim="800000"/>
            <a:headEnd type="none" w="sm" len="sm"/>
            <a:tailEnd type="triangle" w="med" len="med"/>
          </a:ln>
        </p:spPr>
      </p:cxnSp>
      <p:sp>
        <p:nvSpPr>
          <p:cNvPr id="481" name="Google Shape;481;p61"/>
          <p:cNvSpPr/>
          <p:nvPr/>
        </p:nvSpPr>
        <p:spPr>
          <a:xfrm>
            <a:off x="4222010" y="1032613"/>
            <a:ext cx="16776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p:txBody>
      </p:sp>
      <p:sp>
        <p:nvSpPr>
          <p:cNvPr id="480" name="Google Shape;480;p61"/>
          <p:cNvSpPr/>
          <p:nvPr/>
        </p:nvSpPr>
        <p:spPr>
          <a:xfrm>
            <a:off x="6594576" y="2904893"/>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82" name="Google Shape;482;p61"/>
          <p:cNvPicPr preferRelativeResize="0"/>
          <p:nvPr/>
        </p:nvPicPr>
        <p:blipFill rotWithShape="1">
          <a:blip r:embed="rId5">
            <a:alphaModFix/>
          </a:blip>
          <a:srcRect/>
          <a:stretch/>
        </p:blipFill>
        <p:spPr>
          <a:xfrm>
            <a:off x="6652617" y="2947589"/>
            <a:ext cx="126411" cy="268727"/>
          </a:xfrm>
          <a:prstGeom prst="rect">
            <a:avLst/>
          </a:prstGeom>
          <a:noFill/>
          <a:ln>
            <a:noFill/>
          </a:ln>
        </p:spPr>
      </p:pic>
      <p:pic>
        <p:nvPicPr>
          <p:cNvPr id="483" name="Google Shape;483;p61"/>
          <p:cNvPicPr preferRelativeResize="0"/>
          <p:nvPr/>
        </p:nvPicPr>
        <p:blipFill rotWithShape="1">
          <a:blip r:embed="rId5">
            <a:alphaModFix/>
          </a:blip>
          <a:srcRect/>
          <a:stretch/>
        </p:blipFill>
        <p:spPr>
          <a:xfrm>
            <a:off x="6900416" y="3084044"/>
            <a:ext cx="126411" cy="268728"/>
          </a:xfrm>
          <a:prstGeom prst="rect">
            <a:avLst/>
          </a:prstGeom>
          <a:noFill/>
          <a:ln>
            <a:noFill/>
          </a:ln>
        </p:spPr>
      </p:pic>
      <p:pic>
        <p:nvPicPr>
          <p:cNvPr id="484" name="Google Shape;484;p61"/>
          <p:cNvPicPr preferRelativeResize="0"/>
          <p:nvPr/>
        </p:nvPicPr>
        <p:blipFill rotWithShape="1">
          <a:blip r:embed="rId5">
            <a:alphaModFix/>
          </a:blip>
          <a:srcRect/>
          <a:stretch/>
        </p:blipFill>
        <p:spPr>
          <a:xfrm>
            <a:off x="7148215" y="2951773"/>
            <a:ext cx="126411" cy="268728"/>
          </a:xfrm>
          <a:prstGeom prst="rect">
            <a:avLst/>
          </a:prstGeom>
          <a:noFill/>
          <a:ln>
            <a:noFill/>
          </a:ln>
        </p:spPr>
      </p:pic>
      <p:pic>
        <p:nvPicPr>
          <p:cNvPr id="485" name="Google Shape;485;p61"/>
          <p:cNvPicPr preferRelativeResize="0"/>
          <p:nvPr/>
        </p:nvPicPr>
        <p:blipFill rotWithShape="1">
          <a:blip r:embed="rId5">
            <a:alphaModFix/>
          </a:blip>
          <a:srcRect/>
          <a:stretch/>
        </p:blipFill>
        <p:spPr>
          <a:xfrm>
            <a:off x="7314531" y="3240594"/>
            <a:ext cx="126411" cy="268727"/>
          </a:xfrm>
          <a:prstGeom prst="rect">
            <a:avLst/>
          </a:prstGeom>
          <a:noFill/>
          <a:ln>
            <a:noFill/>
          </a:ln>
        </p:spPr>
      </p:pic>
      <p:pic>
        <p:nvPicPr>
          <p:cNvPr id="486" name="Google Shape;486;p61"/>
          <p:cNvPicPr preferRelativeResize="0"/>
          <p:nvPr/>
        </p:nvPicPr>
        <p:blipFill rotWithShape="1">
          <a:blip r:embed="rId5">
            <a:alphaModFix/>
          </a:blip>
          <a:srcRect/>
          <a:stretch/>
        </p:blipFill>
        <p:spPr>
          <a:xfrm>
            <a:off x="6709546" y="3237245"/>
            <a:ext cx="126411" cy="268727"/>
          </a:xfrm>
          <a:prstGeom prst="rect">
            <a:avLst/>
          </a:prstGeom>
          <a:noFill/>
          <a:ln>
            <a:noFill/>
          </a:ln>
        </p:spPr>
      </p:pic>
      <p:cxnSp>
        <p:nvCxnSpPr>
          <p:cNvPr id="487" name="Google Shape;487;p61"/>
          <p:cNvCxnSpPr>
            <a:stCxn id="478" idx="2"/>
            <a:endCxn id="480" idx="0"/>
          </p:cNvCxnSpPr>
          <p:nvPr/>
        </p:nvCxnSpPr>
        <p:spPr>
          <a:xfrm flipH="1">
            <a:off x="7122054" y="1675150"/>
            <a:ext cx="23100" cy="1229700"/>
          </a:xfrm>
          <a:prstGeom prst="straightConnector1">
            <a:avLst/>
          </a:prstGeom>
          <a:noFill/>
          <a:ln w="57150" cap="flat" cmpd="sng">
            <a:solidFill>
              <a:schemeClr val="dk1"/>
            </a:solidFill>
            <a:prstDash val="solid"/>
            <a:miter lim="800000"/>
            <a:headEnd type="triangle" w="med" len="med"/>
            <a:tailEnd type="triangle" w="med" len="med"/>
          </a:ln>
        </p:spPr>
      </p:cxnSp>
      <p:sp>
        <p:nvSpPr>
          <p:cNvPr id="488" name="Google Shape;488;p61"/>
          <p:cNvSpPr/>
          <p:nvPr/>
        </p:nvSpPr>
        <p:spPr>
          <a:xfrm>
            <a:off x="6068311" y="540105"/>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TREATMENT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89" name="Google Shape;489;p61"/>
          <p:cNvSpPr/>
          <p:nvPr/>
        </p:nvSpPr>
        <p:spPr>
          <a:xfrm>
            <a:off x="6121335" y="3694867"/>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CONTROL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78" name="Google Shape;478;p61"/>
          <p:cNvSpPr/>
          <p:nvPr/>
        </p:nvSpPr>
        <p:spPr>
          <a:xfrm>
            <a:off x="6617754" y="1042150"/>
            <a:ext cx="1054800" cy="633000"/>
          </a:xfrm>
          <a:prstGeom prst="roundRect">
            <a:avLst>
              <a:gd name="adj" fmla="val 16667"/>
            </a:avLst>
          </a:prstGeom>
          <a:noFill/>
          <a:ln w="38100" cap="flat" cmpd="sng">
            <a:solidFill>
              <a:srgbClr val="71C638"/>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90" name="Google Shape;490;p61"/>
          <p:cNvPicPr preferRelativeResize="0"/>
          <p:nvPr/>
        </p:nvPicPr>
        <p:blipFill rotWithShape="1">
          <a:blip r:embed="rId5">
            <a:alphaModFix/>
          </a:blip>
          <a:srcRect/>
          <a:stretch/>
        </p:blipFill>
        <p:spPr>
          <a:xfrm>
            <a:off x="6675795" y="1084846"/>
            <a:ext cx="126411" cy="268727"/>
          </a:xfrm>
          <a:prstGeom prst="rect">
            <a:avLst/>
          </a:prstGeom>
          <a:noFill/>
          <a:ln>
            <a:noFill/>
          </a:ln>
        </p:spPr>
      </p:pic>
      <p:pic>
        <p:nvPicPr>
          <p:cNvPr id="491" name="Google Shape;491;p61"/>
          <p:cNvPicPr preferRelativeResize="0"/>
          <p:nvPr/>
        </p:nvPicPr>
        <p:blipFill rotWithShape="1">
          <a:blip r:embed="rId5">
            <a:alphaModFix/>
          </a:blip>
          <a:srcRect/>
          <a:stretch/>
        </p:blipFill>
        <p:spPr>
          <a:xfrm>
            <a:off x="6923593" y="1221301"/>
            <a:ext cx="126411" cy="268728"/>
          </a:xfrm>
          <a:prstGeom prst="rect">
            <a:avLst/>
          </a:prstGeom>
          <a:noFill/>
          <a:ln>
            <a:noFill/>
          </a:ln>
        </p:spPr>
      </p:pic>
      <p:pic>
        <p:nvPicPr>
          <p:cNvPr id="492" name="Google Shape;492;p61"/>
          <p:cNvPicPr preferRelativeResize="0"/>
          <p:nvPr/>
        </p:nvPicPr>
        <p:blipFill rotWithShape="1">
          <a:blip r:embed="rId5">
            <a:alphaModFix/>
          </a:blip>
          <a:srcRect/>
          <a:stretch/>
        </p:blipFill>
        <p:spPr>
          <a:xfrm>
            <a:off x="7171393" y="1089030"/>
            <a:ext cx="126411" cy="268728"/>
          </a:xfrm>
          <a:prstGeom prst="rect">
            <a:avLst/>
          </a:prstGeom>
          <a:noFill/>
          <a:ln>
            <a:noFill/>
          </a:ln>
        </p:spPr>
      </p:pic>
      <p:pic>
        <p:nvPicPr>
          <p:cNvPr id="493" name="Google Shape;493;p61"/>
          <p:cNvPicPr preferRelativeResize="0"/>
          <p:nvPr/>
        </p:nvPicPr>
        <p:blipFill rotWithShape="1">
          <a:blip r:embed="rId5">
            <a:alphaModFix/>
          </a:blip>
          <a:srcRect/>
          <a:stretch/>
        </p:blipFill>
        <p:spPr>
          <a:xfrm>
            <a:off x="7337709" y="1377851"/>
            <a:ext cx="126411" cy="268727"/>
          </a:xfrm>
          <a:prstGeom prst="rect">
            <a:avLst/>
          </a:prstGeom>
          <a:noFill/>
          <a:ln>
            <a:noFill/>
          </a:ln>
        </p:spPr>
      </p:pic>
      <p:pic>
        <p:nvPicPr>
          <p:cNvPr id="494" name="Google Shape;494;p61"/>
          <p:cNvPicPr preferRelativeResize="0"/>
          <p:nvPr/>
        </p:nvPicPr>
        <p:blipFill rotWithShape="1">
          <a:blip r:embed="rId5">
            <a:alphaModFix/>
          </a:blip>
          <a:srcRect/>
          <a:stretch/>
        </p:blipFill>
        <p:spPr>
          <a:xfrm>
            <a:off x="6732722" y="1374502"/>
            <a:ext cx="126411" cy="268727"/>
          </a:xfrm>
          <a:prstGeom prst="rect">
            <a:avLst/>
          </a:prstGeom>
          <a:noFill/>
          <a:ln>
            <a:noFill/>
          </a:ln>
        </p:spPr>
      </p:pic>
      <p:sp>
        <p:nvSpPr>
          <p:cNvPr id="474" name="Google Shape;474;p61"/>
          <p:cNvSpPr/>
          <p:nvPr/>
        </p:nvSpPr>
        <p:spPr>
          <a:xfrm>
            <a:off x="2745881" y="1060220"/>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sp>
        <p:nvSpPr>
          <p:cNvPr id="495" name="Google Shape;495;p61"/>
          <p:cNvSpPr/>
          <p:nvPr/>
        </p:nvSpPr>
        <p:spPr>
          <a:xfrm>
            <a:off x="397452" y="1625579"/>
            <a:ext cx="2028300" cy="4383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a:solidFill>
                  <a:srgbClr val="D29112"/>
                </a:solidFill>
              </a:rPr>
              <a:t>164 villages</a:t>
            </a:r>
            <a:endParaRPr sz="1500" b="0" i="0" u="none" strike="noStrike" cap="none" dirty="0">
              <a:solidFill>
                <a:srgbClr val="333399"/>
              </a:solidFill>
              <a:latin typeface="Arial"/>
              <a:ea typeface="Arial"/>
              <a:cs typeface="Arial"/>
              <a:sym typeface="Arial"/>
            </a:endParaRPr>
          </a:p>
        </p:txBody>
      </p:sp>
      <p:sp>
        <p:nvSpPr>
          <p:cNvPr id="496" name="Google Shape;496;p61"/>
          <p:cNvSpPr/>
          <p:nvPr/>
        </p:nvSpPr>
        <p:spPr>
          <a:xfrm>
            <a:off x="7314525" y="1880384"/>
            <a:ext cx="2108400" cy="738900"/>
          </a:xfrm>
          <a:prstGeom prst="rect">
            <a:avLst/>
          </a:prstGeom>
          <a:noFill/>
          <a:ln>
            <a:noFill/>
          </a:ln>
        </p:spPr>
        <p:txBody>
          <a:bodyPr spcFirstLastPara="1" wrap="square" lIns="58900" tIns="29450" rIns="58900" bIns="29450" anchor="t" anchorCtr="0">
            <a:noAutofit/>
          </a:bodyPr>
          <a:lstStyle/>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Child labor</a:t>
            </a:r>
            <a:endParaRPr sz="1500" dirty="0">
              <a:solidFill>
                <a:srgbClr val="D29112"/>
              </a:solidFill>
            </a:endParaRPr>
          </a:p>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Economic activity </a:t>
            </a:r>
            <a:endParaRPr sz="1500" dirty="0">
              <a:solidFill>
                <a:srgbClr val="D29112"/>
              </a:solidFill>
            </a:endParaRPr>
          </a:p>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Consumption</a:t>
            </a:r>
            <a:endParaRPr sz="1500" dirty="0">
              <a:solidFill>
                <a:srgbClr val="D29112"/>
              </a:solidFill>
            </a:endParaRPr>
          </a:p>
        </p:txBody>
      </p:sp>
      <p:sp>
        <p:nvSpPr>
          <p:cNvPr id="497" name="Google Shape;497;p61"/>
          <p:cNvSpPr/>
          <p:nvPr/>
        </p:nvSpPr>
        <p:spPr>
          <a:xfrm>
            <a:off x="0" y="4588850"/>
            <a:ext cx="1271400" cy="572700"/>
          </a:xfrm>
          <a:prstGeom prst="rect">
            <a:avLst/>
          </a:prstGeom>
          <a:solidFill>
            <a:schemeClr val="accent1"/>
          </a:solid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b="1">
                <a:solidFill>
                  <a:schemeClr val="lt1"/>
                </a:solidFill>
              </a:rPr>
              <a:t>Baseline survey</a:t>
            </a:r>
            <a:endParaRPr sz="1500" b="1" i="0" u="none" strike="noStrike" cap="none" dirty="0">
              <a:solidFill>
                <a:schemeClr val="lt1"/>
              </a:solidFill>
            </a:endParaRPr>
          </a:p>
        </p:txBody>
      </p:sp>
      <p:sp>
        <p:nvSpPr>
          <p:cNvPr id="498" name="Google Shape;498;p61"/>
          <p:cNvSpPr/>
          <p:nvPr/>
        </p:nvSpPr>
        <p:spPr>
          <a:xfrm>
            <a:off x="2327425" y="4599600"/>
            <a:ext cx="1271400" cy="572700"/>
          </a:xfrm>
          <a:prstGeom prst="rect">
            <a:avLst/>
          </a:prstGeom>
          <a:solidFill>
            <a:schemeClr val="accent1"/>
          </a:solid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b="1">
                <a:solidFill>
                  <a:schemeClr val="lt1"/>
                </a:solidFill>
              </a:rPr>
              <a:t>Balance check</a:t>
            </a:r>
            <a:endParaRPr sz="1500" b="1" i="0" u="none" strike="noStrike" cap="none" dirty="0">
              <a:solidFill>
                <a:schemeClr val="lt1"/>
              </a:solidFill>
            </a:endParaRPr>
          </a:p>
        </p:txBody>
      </p:sp>
      <p:sp>
        <p:nvSpPr>
          <p:cNvPr id="500" name="Google Shape;500;p61"/>
          <p:cNvSpPr/>
          <p:nvPr/>
        </p:nvSpPr>
        <p:spPr>
          <a:xfrm>
            <a:off x="4384825" y="4599600"/>
            <a:ext cx="2737200" cy="572700"/>
          </a:xfrm>
          <a:prstGeom prst="rect">
            <a:avLst/>
          </a:prstGeom>
          <a:solidFill>
            <a:schemeClr val="accent1"/>
          </a:solid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300" b="1">
                <a:solidFill>
                  <a:schemeClr val="lt1"/>
                </a:solidFill>
              </a:rPr>
              <a:t>Intervention monitoring - compliance with research design</a:t>
            </a:r>
            <a:endParaRPr sz="1300" b="1" i="0" u="none" strike="noStrike" cap="none" dirty="0">
              <a:solidFill>
                <a:schemeClr val="lt1"/>
              </a:solidFill>
            </a:endParaRPr>
          </a:p>
        </p:txBody>
      </p:sp>
      <p:sp>
        <p:nvSpPr>
          <p:cNvPr id="501" name="Google Shape;501;p61"/>
          <p:cNvSpPr/>
          <p:nvPr/>
        </p:nvSpPr>
        <p:spPr>
          <a:xfrm>
            <a:off x="1311100" y="4819875"/>
            <a:ext cx="920100" cy="133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61"/>
          <p:cNvSpPr/>
          <p:nvPr/>
        </p:nvSpPr>
        <p:spPr>
          <a:xfrm>
            <a:off x="3673300" y="4819875"/>
            <a:ext cx="568200" cy="133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6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Example RCT</a:t>
            </a:r>
            <a:endParaRPr sz="1080" b="1" i="0" u="none" strike="noStrike" cap="none" dirty="0">
              <a:solidFill>
                <a:srgbClr val="FFFFFF"/>
              </a:solidFill>
              <a:latin typeface="Arial"/>
              <a:ea typeface="Arial"/>
              <a:cs typeface="Arial"/>
              <a:sym typeface="Arial"/>
            </a:endParaRPr>
          </a:p>
        </p:txBody>
      </p:sp>
      <p:sp>
        <p:nvSpPr>
          <p:cNvPr id="505" name="Google Shape;505;p61"/>
          <p:cNvSpPr txBox="1"/>
          <p:nvPr/>
        </p:nvSpPr>
        <p:spPr>
          <a:xfrm>
            <a:off x="0" y="4202313"/>
            <a:ext cx="528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Sample size: 14 households * 164 villages = 2296 households</a:t>
            </a:r>
            <a:endParaRPr dirty="0"/>
          </a:p>
        </p:txBody>
      </p:sp>
    </p:spTree>
    <p:extLst>
      <p:ext uri="{BB962C8B-B14F-4D97-AF65-F5344CB8AC3E}">
        <p14:creationId xmlns:p14="http://schemas.microsoft.com/office/powerpoint/2010/main" val="926108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1"/>
          <p:cNvSpPr/>
          <p:nvPr/>
        </p:nvSpPr>
        <p:spPr>
          <a:xfrm>
            <a:off x="3897797" y="2900700"/>
            <a:ext cx="2371200" cy="6978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NO 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51" name="Google Shape;451;p61"/>
          <p:cNvSpPr/>
          <p:nvPr/>
        </p:nvSpPr>
        <p:spPr>
          <a:xfrm>
            <a:off x="438671" y="2014973"/>
            <a:ext cx="1982400" cy="6429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52" name="Google Shape;452;p61"/>
          <p:cNvPicPr preferRelativeResize="0"/>
          <p:nvPr/>
        </p:nvPicPr>
        <p:blipFill rotWithShape="1">
          <a:blip r:embed="rId3">
            <a:alphaModFix/>
          </a:blip>
          <a:srcRect/>
          <a:stretch/>
        </p:blipFill>
        <p:spPr>
          <a:xfrm>
            <a:off x="535783" y="2063531"/>
            <a:ext cx="128085" cy="272913"/>
          </a:xfrm>
          <a:prstGeom prst="rect">
            <a:avLst/>
          </a:prstGeom>
          <a:noFill/>
          <a:ln>
            <a:noFill/>
          </a:ln>
        </p:spPr>
      </p:pic>
      <p:pic>
        <p:nvPicPr>
          <p:cNvPr id="453" name="Google Shape;453;p61"/>
          <p:cNvPicPr preferRelativeResize="0"/>
          <p:nvPr/>
        </p:nvPicPr>
        <p:blipFill rotWithShape="1">
          <a:blip r:embed="rId3">
            <a:alphaModFix/>
          </a:blip>
          <a:srcRect/>
          <a:stretch/>
        </p:blipFill>
        <p:spPr>
          <a:xfrm>
            <a:off x="784697" y="2199988"/>
            <a:ext cx="128086" cy="272913"/>
          </a:xfrm>
          <a:prstGeom prst="rect">
            <a:avLst/>
          </a:prstGeom>
          <a:noFill/>
          <a:ln>
            <a:noFill/>
          </a:ln>
        </p:spPr>
      </p:pic>
      <p:pic>
        <p:nvPicPr>
          <p:cNvPr id="454" name="Google Shape;454;p61"/>
          <p:cNvPicPr preferRelativeResize="0"/>
          <p:nvPr/>
        </p:nvPicPr>
        <p:blipFill rotWithShape="1">
          <a:blip r:embed="rId3">
            <a:alphaModFix/>
          </a:blip>
          <a:srcRect/>
          <a:stretch/>
        </p:blipFill>
        <p:spPr>
          <a:xfrm>
            <a:off x="1044776" y="2063531"/>
            <a:ext cx="128085" cy="272913"/>
          </a:xfrm>
          <a:prstGeom prst="rect">
            <a:avLst/>
          </a:prstGeom>
          <a:noFill/>
          <a:ln>
            <a:noFill/>
          </a:ln>
        </p:spPr>
      </p:pic>
      <p:pic>
        <p:nvPicPr>
          <p:cNvPr id="455" name="Google Shape;455;p61"/>
          <p:cNvPicPr preferRelativeResize="0"/>
          <p:nvPr/>
        </p:nvPicPr>
        <p:blipFill rotWithShape="1">
          <a:blip r:embed="rId3">
            <a:alphaModFix/>
          </a:blip>
          <a:srcRect/>
          <a:stretch/>
        </p:blipFill>
        <p:spPr>
          <a:xfrm>
            <a:off x="1271365" y="2336444"/>
            <a:ext cx="128086" cy="272913"/>
          </a:xfrm>
          <a:prstGeom prst="rect">
            <a:avLst/>
          </a:prstGeom>
          <a:noFill/>
          <a:ln>
            <a:noFill/>
          </a:ln>
        </p:spPr>
      </p:pic>
      <p:pic>
        <p:nvPicPr>
          <p:cNvPr id="456" name="Google Shape;456;p61"/>
          <p:cNvPicPr preferRelativeResize="0"/>
          <p:nvPr/>
        </p:nvPicPr>
        <p:blipFill rotWithShape="1">
          <a:blip r:embed="rId3">
            <a:alphaModFix/>
          </a:blip>
          <a:srcRect/>
          <a:stretch/>
        </p:blipFill>
        <p:spPr>
          <a:xfrm>
            <a:off x="1605113" y="2163152"/>
            <a:ext cx="128085" cy="272913"/>
          </a:xfrm>
          <a:prstGeom prst="rect">
            <a:avLst/>
          </a:prstGeom>
          <a:noFill/>
          <a:ln>
            <a:noFill/>
          </a:ln>
        </p:spPr>
      </p:pic>
      <p:pic>
        <p:nvPicPr>
          <p:cNvPr id="457" name="Google Shape;457;p61"/>
          <p:cNvPicPr preferRelativeResize="0"/>
          <p:nvPr/>
        </p:nvPicPr>
        <p:blipFill rotWithShape="1">
          <a:blip r:embed="rId3">
            <a:alphaModFix/>
          </a:blip>
          <a:srcRect/>
          <a:stretch/>
        </p:blipFill>
        <p:spPr>
          <a:xfrm>
            <a:off x="1929929" y="2080274"/>
            <a:ext cx="128086" cy="272913"/>
          </a:xfrm>
          <a:prstGeom prst="rect">
            <a:avLst/>
          </a:prstGeom>
          <a:noFill/>
          <a:ln>
            <a:noFill/>
          </a:ln>
        </p:spPr>
      </p:pic>
      <p:pic>
        <p:nvPicPr>
          <p:cNvPr id="458" name="Google Shape;458;p61"/>
          <p:cNvPicPr preferRelativeResize="0"/>
          <p:nvPr/>
        </p:nvPicPr>
        <p:blipFill rotWithShape="1">
          <a:blip r:embed="rId3">
            <a:alphaModFix/>
          </a:blip>
          <a:srcRect/>
          <a:stretch/>
        </p:blipFill>
        <p:spPr>
          <a:xfrm>
            <a:off x="2160986" y="2336444"/>
            <a:ext cx="128085" cy="272913"/>
          </a:xfrm>
          <a:prstGeom prst="rect">
            <a:avLst/>
          </a:prstGeom>
          <a:noFill/>
          <a:ln>
            <a:noFill/>
          </a:ln>
        </p:spPr>
      </p:pic>
      <p:pic>
        <p:nvPicPr>
          <p:cNvPr id="459" name="Google Shape;459;p61"/>
          <p:cNvPicPr preferRelativeResize="0"/>
          <p:nvPr/>
        </p:nvPicPr>
        <p:blipFill rotWithShape="1">
          <a:blip r:embed="rId4">
            <a:alphaModFix/>
          </a:blip>
          <a:srcRect/>
          <a:stretch/>
        </p:blipFill>
        <p:spPr>
          <a:xfrm>
            <a:off x="592710" y="2353188"/>
            <a:ext cx="128922" cy="272913"/>
          </a:xfrm>
          <a:prstGeom prst="rect">
            <a:avLst/>
          </a:prstGeom>
          <a:noFill/>
          <a:ln>
            <a:noFill/>
          </a:ln>
        </p:spPr>
      </p:pic>
      <p:pic>
        <p:nvPicPr>
          <p:cNvPr id="460" name="Google Shape;460;p61"/>
          <p:cNvPicPr preferRelativeResize="0"/>
          <p:nvPr/>
        </p:nvPicPr>
        <p:blipFill rotWithShape="1">
          <a:blip r:embed="rId5">
            <a:alphaModFix/>
          </a:blip>
          <a:srcRect/>
          <a:stretch/>
        </p:blipFill>
        <p:spPr>
          <a:xfrm>
            <a:off x="2842990" y="1102914"/>
            <a:ext cx="126411" cy="268727"/>
          </a:xfrm>
          <a:prstGeom prst="rect">
            <a:avLst/>
          </a:prstGeom>
          <a:noFill/>
          <a:ln>
            <a:noFill/>
          </a:ln>
        </p:spPr>
      </p:pic>
      <p:pic>
        <p:nvPicPr>
          <p:cNvPr id="461" name="Google Shape;461;p61"/>
          <p:cNvPicPr preferRelativeResize="0"/>
          <p:nvPr/>
        </p:nvPicPr>
        <p:blipFill rotWithShape="1">
          <a:blip r:embed="rId5">
            <a:alphaModFix/>
          </a:blip>
          <a:srcRect/>
          <a:stretch/>
        </p:blipFill>
        <p:spPr>
          <a:xfrm>
            <a:off x="3090789" y="1239370"/>
            <a:ext cx="126411" cy="268728"/>
          </a:xfrm>
          <a:prstGeom prst="rect">
            <a:avLst/>
          </a:prstGeom>
          <a:noFill/>
          <a:ln>
            <a:noFill/>
          </a:ln>
        </p:spPr>
      </p:pic>
      <p:pic>
        <p:nvPicPr>
          <p:cNvPr id="462" name="Google Shape;462;p61"/>
          <p:cNvPicPr preferRelativeResize="0"/>
          <p:nvPr/>
        </p:nvPicPr>
        <p:blipFill rotWithShape="1">
          <a:blip r:embed="rId5">
            <a:alphaModFix/>
          </a:blip>
          <a:srcRect/>
          <a:stretch/>
        </p:blipFill>
        <p:spPr>
          <a:xfrm>
            <a:off x="3338588" y="1107100"/>
            <a:ext cx="126411" cy="268728"/>
          </a:xfrm>
          <a:prstGeom prst="rect">
            <a:avLst/>
          </a:prstGeom>
          <a:noFill/>
          <a:ln>
            <a:noFill/>
          </a:ln>
        </p:spPr>
      </p:pic>
      <p:pic>
        <p:nvPicPr>
          <p:cNvPr id="463" name="Google Shape;463;p61"/>
          <p:cNvPicPr preferRelativeResize="0"/>
          <p:nvPr/>
        </p:nvPicPr>
        <p:blipFill rotWithShape="1">
          <a:blip r:embed="rId5">
            <a:alphaModFix/>
          </a:blip>
          <a:srcRect/>
          <a:stretch/>
        </p:blipFill>
        <p:spPr>
          <a:xfrm>
            <a:off x="3465836" y="1395920"/>
            <a:ext cx="126411" cy="268727"/>
          </a:xfrm>
          <a:prstGeom prst="rect">
            <a:avLst/>
          </a:prstGeom>
          <a:noFill/>
          <a:ln>
            <a:noFill/>
          </a:ln>
        </p:spPr>
      </p:pic>
      <p:pic>
        <p:nvPicPr>
          <p:cNvPr id="464" name="Google Shape;464;p61"/>
          <p:cNvPicPr preferRelativeResize="0"/>
          <p:nvPr/>
        </p:nvPicPr>
        <p:blipFill rotWithShape="1">
          <a:blip r:embed="rId5">
            <a:alphaModFix/>
          </a:blip>
          <a:srcRect/>
          <a:stretch/>
        </p:blipFill>
        <p:spPr>
          <a:xfrm>
            <a:off x="2899916" y="1392571"/>
            <a:ext cx="126411" cy="268727"/>
          </a:xfrm>
          <a:prstGeom prst="rect">
            <a:avLst/>
          </a:prstGeom>
          <a:noFill/>
          <a:ln>
            <a:noFill/>
          </a:ln>
        </p:spPr>
      </p:pic>
      <p:pic>
        <p:nvPicPr>
          <p:cNvPr id="465" name="Google Shape;465;p61"/>
          <p:cNvPicPr preferRelativeResize="0"/>
          <p:nvPr/>
        </p:nvPicPr>
        <p:blipFill rotWithShape="1">
          <a:blip r:embed="rId3">
            <a:alphaModFix/>
          </a:blip>
          <a:srcRect/>
          <a:stretch/>
        </p:blipFill>
        <p:spPr>
          <a:xfrm>
            <a:off x="1759151" y="2369931"/>
            <a:ext cx="128085" cy="272913"/>
          </a:xfrm>
          <a:prstGeom prst="rect">
            <a:avLst/>
          </a:prstGeom>
          <a:noFill/>
          <a:ln>
            <a:noFill/>
          </a:ln>
        </p:spPr>
      </p:pic>
      <p:pic>
        <p:nvPicPr>
          <p:cNvPr id="466" name="Google Shape;466;p61"/>
          <p:cNvPicPr preferRelativeResize="0"/>
          <p:nvPr/>
        </p:nvPicPr>
        <p:blipFill rotWithShape="1">
          <a:blip r:embed="rId3">
            <a:alphaModFix/>
          </a:blip>
          <a:srcRect/>
          <a:stretch/>
        </p:blipFill>
        <p:spPr>
          <a:xfrm>
            <a:off x="1345033" y="2039253"/>
            <a:ext cx="128086" cy="272913"/>
          </a:xfrm>
          <a:prstGeom prst="rect">
            <a:avLst/>
          </a:prstGeom>
          <a:noFill/>
          <a:ln>
            <a:noFill/>
          </a:ln>
        </p:spPr>
      </p:pic>
      <p:sp>
        <p:nvSpPr>
          <p:cNvPr id="467" name="Google Shape;467;p61"/>
          <p:cNvSpPr/>
          <p:nvPr/>
        </p:nvSpPr>
        <p:spPr>
          <a:xfrm>
            <a:off x="2745881" y="2888969"/>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68" name="Google Shape;468;p61"/>
          <p:cNvPicPr preferRelativeResize="0"/>
          <p:nvPr/>
        </p:nvPicPr>
        <p:blipFill rotWithShape="1">
          <a:blip r:embed="rId5">
            <a:alphaModFix/>
          </a:blip>
          <a:srcRect/>
          <a:stretch/>
        </p:blipFill>
        <p:spPr>
          <a:xfrm>
            <a:off x="2842990" y="2931663"/>
            <a:ext cx="126411" cy="268727"/>
          </a:xfrm>
          <a:prstGeom prst="rect">
            <a:avLst/>
          </a:prstGeom>
          <a:noFill/>
          <a:ln>
            <a:noFill/>
          </a:ln>
        </p:spPr>
      </p:pic>
      <p:pic>
        <p:nvPicPr>
          <p:cNvPr id="469" name="Google Shape;469;p61"/>
          <p:cNvPicPr preferRelativeResize="0"/>
          <p:nvPr/>
        </p:nvPicPr>
        <p:blipFill rotWithShape="1">
          <a:blip r:embed="rId5">
            <a:alphaModFix/>
          </a:blip>
          <a:srcRect/>
          <a:stretch/>
        </p:blipFill>
        <p:spPr>
          <a:xfrm>
            <a:off x="3090789" y="3068119"/>
            <a:ext cx="126411" cy="268728"/>
          </a:xfrm>
          <a:prstGeom prst="rect">
            <a:avLst/>
          </a:prstGeom>
          <a:noFill/>
          <a:ln>
            <a:noFill/>
          </a:ln>
        </p:spPr>
      </p:pic>
      <p:pic>
        <p:nvPicPr>
          <p:cNvPr id="470" name="Google Shape;470;p61"/>
          <p:cNvPicPr preferRelativeResize="0"/>
          <p:nvPr/>
        </p:nvPicPr>
        <p:blipFill rotWithShape="1">
          <a:blip r:embed="rId5">
            <a:alphaModFix/>
          </a:blip>
          <a:srcRect/>
          <a:stretch/>
        </p:blipFill>
        <p:spPr>
          <a:xfrm>
            <a:off x="3338588" y="2935848"/>
            <a:ext cx="126411" cy="268728"/>
          </a:xfrm>
          <a:prstGeom prst="rect">
            <a:avLst/>
          </a:prstGeom>
          <a:noFill/>
          <a:ln>
            <a:noFill/>
          </a:ln>
        </p:spPr>
      </p:pic>
      <p:pic>
        <p:nvPicPr>
          <p:cNvPr id="471" name="Google Shape;471;p61"/>
          <p:cNvPicPr preferRelativeResize="0"/>
          <p:nvPr/>
        </p:nvPicPr>
        <p:blipFill rotWithShape="1">
          <a:blip r:embed="rId5">
            <a:alphaModFix/>
          </a:blip>
          <a:srcRect/>
          <a:stretch/>
        </p:blipFill>
        <p:spPr>
          <a:xfrm>
            <a:off x="3465836" y="3224669"/>
            <a:ext cx="126411" cy="268727"/>
          </a:xfrm>
          <a:prstGeom prst="rect">
            <a:avLst/>
          </a:prstGeom>
          <a:noFill/>
          <a:ln>
            <a:noFill/>
          </a:ln>
        </p:spPr>
      </p:pic>
      <p:pic>
        <p:nvPicPr>
          <p:cNvPr id="472" name="Google Shape;472;p61"/>
          <p:cNvPicPr preferRelativeResize="0"/>
          <p:nvPr/>
        </p:nvPicPr>
        <p:blipFill rotWithShape="1">
          <a:blip r:embed="rId5">
            <a:alphaModFix/>
          </a:blip>
          <a:srcRect/>
          <a:stretch/>
        </p:blipFill>
        <p:spPr>
          <a:xfrm>
            <a:off x="2899916" y="3221320"/>
            <a:ext cx="126411" cy="268727"/>
          </a:xfrm>
          <a:prstGeom prst="rect">
            <a:avLst/>
          </a:prstGeom>
          <a:noFill/>
          <a:ln>
            <a:noFill/>
          </a:ln>
        </p:spPr>
      </p:pic>
      <p:cxnSp>
        <p:nvCxnSpPr>
          <p:cNvPr id="473" name="Google Shape;473;p61"/>
          <p:cNvCxnSpPr>
            <a:endCxn id="474" idx="1"/>
          </p:cNvCxnSpPr>
          <p:nvPr/>
        </p:nvCxnSpPr>
        <p:spPr>
          <a:xfrm rot="10800000" flipH="1">
            <a:off x="2231081" y="1376720"/>
            <a:ext cx="514800" cy="631200"/>
          </a:xfrm>
          <a:prstGeom prst="straightConnector1">
            <a:avLst/>
          </a:prstGeom>
          <a:noFill/>
          <a:ln w="57150" cap="flat" cmpd="sng">
            <a:solidFill>
              <a:srgbClr val="002060"/>
            </a:solidFill>
            <a:prstDash val="solid"/>
            <a:miter lim="800000"/>
            <a:headEnd type="none" w="sm" len="sm"/>
            <a:tailEnd type="triangle" w="med" len="med"/>
          </a:ln>
        </p:spPr>
      </p:cxnSp>
      <p:cxnSp>
        <p:nvCxnSpPr>
          <p:cNvPr id="475" name="Google Shape;475;p61"/>
          <p:cNvCxnSpPr>
            <a:endCxn id="467" idx="1"/>
          </p:cNvCxnSpPr>
          <p:nvPr/>
        </p:nvCxnSpPr>
        <p:spPr>
          <a:xfrm>
            <a:off x="2331881" y="2647769"/>
            <a:ext cx="414000" cy="557700"/>
          </a:xfrm>
          <a:prstGeom prst="straightConnector1">
            <a:avLst/>
          </a:prstGeom>
          <a:noFill/>
          <a:ln w="57150" cap="flat" cmpd="sng">
            <a:solidFill>
              <a:srgbClr val="002060"/>
            </a:solidFill>
            <a:prstDash val="solid"/>
            <a:miter lim="800000"/>
            <a:headEnd type="none" w="sm" len="sm"/>
            <a:tailEnd type="triangle" w="med" len="med"/>
          </a:ln>
        </p:spPr>
      </p:cxnSp>
      <p:sp>
        <p:nvSpPr>
          <p:cNvPr id="476" name="Google Shape;476;p61"/>
          <p:cNvSpPr/>
          <p:nvPr/>
        </p:nvSpPr>
        <p:spPr>
          <a:xfrm>
            <a:off x="2562817" y="2007005"/>
            <a:ext cx="1678800" cy="568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0" i="0" u="none" strike="noStrike" cap="none">
                <a:solidFill>
                  <a:srgbClr val="002060"/>
                </a:solidFill>
                <a:latin typeface="Arial"/>
                <a:ea typeface="Arial"/>
                <a:cs typeface="Arial"/>
                <a:sym typeface="Arial"/>
              </a:rPr>
              <a:t> </a:t>
            </a:r>
            <a:r>
              <a:rPr lang="en" sz="1300" b="1" i="0" u="none" strike="noStrike" cap="none">
                <a:solidFill>
                  <a:srgbClr val="FF0000"/>
                </a:solidFill>
                <a:latin typeface="Arial"/>
                <a:ea typeface="Arial"/>
                <a:cs typeface="Arial"/>
                <a:sym typeface="Arial"/>
              </a:rPr>
              <a:t>Randomly</a:t>
            </a:r>
            <a:r>
              <a:rPr lang="en" sz="1300" b="0" i="0" u="none" strike="noStrike" cap="none">
                <a:solidFill>
                  <a:srgbClr val="FF0000"/>
                </a:solidFill>
                <a:latin typeface="Arial"/>
                <a:ea typeface="Arial"/>
                <a:cs typeface="Arial"/>
                <a:sym typeface="Arial"/>
              </a:rPr>
              <a:t> </a:t>
            </a:r>
            <a:r>
              <a:rPr lang="en" sz="1300" b="0" i="0" u="none" strike="noStrike" cap="none">
                <a:solidFill>
                  <a:srgbClr val="002060"/>
                </a:solidFill>
                <a:latin typeface="Arial"/>
                <a:ea typeface="Arial"/>
                <a:cs typeface="Arial"/>
                <a:sym typeface="Arial"/>
              </a:rPr>
              <a:t>split into 2 groups by</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500"/>
              <a:buFont typeface="Arial"/>
              <a:buNone/>
            </a:pPr>
            <a:r>
              <a:rPr lang="en" sz="1500" b="1" i="0" u="none" strike="noStrike" cap="none">
                <a:solidFill>
                  <a:srgbClr val="FF0000"/>
                </a:solidFill>
                <a:latin typeface="Arial"/>
                <a:ea typeface="Arial"/>
                <a:cs typeface="Arial"/>
                <a:sym typeface="Arial"/>
              </a:rPr>
              <a:t>Lottery</a:t>
            </a:r>
            <a:endParaRPr sz="900" b="0" i="0" u="none" strike="noStrike" cap="none" dirty="0">
              <a:solidFill>
                <a:srgbClr val="000000"/>
              </a:solidFill>
              <a:latin typeface="Arial"/>
              <a:ea typeface="Arial"/>
              <a:cs typeface="Arial"/>
              <a:sym typeface="Arial"/>
            </a:endParaRPr>
          </a:p>
        </p:txBody>
      </p:sp>
      <p:cxnSp>
        <p:nvCxnSpPr>
          <p:cNvPr id="477" name="Google Shape;477;p61"/>
          <p:cNvCxnSpPr>
            <a:stCxn id="474" idx="3"/>
            <a:endCxn id="478" idx="1"/>
          </p:cNvCxnSpPr>
          <p:nvPr/>
        </p:nvCxnSpPr>
        <p:spPr>
          <a:xfrm rot="10800000" flipH="1">
            <a:off x="3800681" y="1358720"/>
            <a:ext cx="2817000" cy="18000"/>
          </a:xfrm>
          <a:prstGeom prst="straightConnector1">
            <a:avLst/>
          </a:prstGeom>
          <a:noFill/>
          <a:ln w="57150" cap="flat" cmpd="sng">
            <a:solidFill>
              <a:srgbClr val="92D050"/>
            </a:solidFill>
            <a:prstDash val="solid"/>
            <a:miter lim="800000"/>
            <a:headEnd type="none" w="sm" len="sm"/>
            <a:tailEnd type="triangle" w="med" len="med"/>
          </a:ln>
        </p:spPr>
      </p:cxnSp>
      <p:cxnSp>
        <p:nvCxnSpPr>
          <p:cNvPr id="479" name="Google Shape;479;p61"/>
          <p:cNvCxnSpPr>
            <a:stCxn id="467" idx="3"/>
            <a:endCxn id="480" idx="1"/>
          </p:cNvCxnSpPr>
          <p:nvPr/>
        </p:nvCxnSpPr>
        <p:spPr>
          <a:xfrm>
            <a:off x="3800681" y="3205469"/>
            <a:ext cx="2793900" cy="15900"/>
          </a:xfrm>
          <a:prstGeom prst="straightConnector1">
            <a:avLst/>
          </a:prstGeom>
          <a:noFill/>
          <a:ln w="57150" cap="flat" cmpd="sng">
            <a:solidFill>
              <a:srgbClr val="002060"/>
            </a:solidFill>
            <a:prstDash val="solid"/>
            <a:miter lim="800000"/>
            <a:headEnd type="none" w="sm" len="sm"/>
            <a:tailEnd type="triangle" w="med" len="med"/>
          </a:ln>
        </p:spPr>
      </p:cxnSp>
      <p:sp>
        <p:nvSpPr>
          <p:cNvPr id="481" name="Google Shape;481;p61"/>
          <p:cNvSpPr/>
          <p:nvPr/>
        </p:nvSpPr>
        <p:spPr>
          <a:xfrm>
            <a:off x="4222010" y="1032613"/>
            <a:ext cx="16776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INTERVENTION</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002060"/>
              </a:solidFill>
              <a:latin typeface="Arial"/>
              <a:ea typeface="Arial"/>
              <a:cs typeface="Arial"/>
              <a:sym typeface="Arial"/>
            </a:endParaRPr>
          </a:p>
        </p:txBody>
      </p:sp>
      <p:sp>
        <p:nvSpPr>
          <p:cNvPr id="480" name="Google Shape;480;p61"/>
          <p:cNvSpPr/>
          <p:nvPr/>
        </p:nvSpPr>
        <p:spPr>
          <a:xfrm>
            <a:off x="6594576" y="2904893"/>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82" name="Google Shape;482;p61"/>
          <p:cNvPicPr preferRelativeResize="0"/>
          <p:nvPr/>
        </p:nvPicPr>
        <p:blipFill rotWithShape="1">
          <a:blip r:embed="rId5">
            <a:alphaModFix/>
          </a:blip>
          <a:srcRect/>
          <a:stretch/>
        </p:blipFill>
        <p:spPr>
          <a:xfrm>
            <a:off x="6652617" y="2947589"/>
            <a:ext cx="126411" cy="268727"/>
          </a:xfrm>
          <a:prstGeom prst="rect">
            <a:avLst/>
          </a:prstGeom>
          <a:noFill/>
          <a:ln>
            <a:noFill/>
          </a:ln>
        </p:spPr>
      </p:pic>
      <p:pic>
        <p:nvPicPr>
          <p:cNvPr id="483" name="Google Shape;483;p61"/>
          <p:cNvPicPr preferRelativeResize="0"/>
          <p:nvPr/>
        </p:nvPicPr>
        <p:blipFill rotWithShape="1">
          <a:blip r:embed="rId5">
            <a:alphaModFix/>
          </a:blip>
          <a:srcRect/>
          <a:stretch/>
        </p:blipFill>
        <p:spPr>
          <a:xfrm>
            <a:off x="6900416" y="3084044"/>
            <a:ext cx="126411" cy="268728"/>
          </a:xfrm>
          <a:prstGeom prst="rect">
            <a:avLst/>
          </a:prstGeom>
          <a:noFill/>
          <a:ln>
            <a:noFill/>
          </a:ln>
        </p:spPr>
      </p:pic>
      <p:pic>
        <p:nvPicPr>
          <p:cNvPr id="484" name="Google Shape;484;p61"/>
          <p:cNvPicPr preferRelativeResize="0"/>
          <p:nvPr/>
        </p:nvPicPr>
        <p:blipFill rotWithShape="1">
          <a:blip r:embed="rId5">
            <a:alphaModFix/>
          </a:blip>
          <a:srcRect/>
          <a:stretch/>
        </p:blipFill>
        <p:spPr>
          <a:xfrm>
            <a:off x="7148215" y="2951773"/>
            <a:ext cx="126411" cy="268728"/>
          </a:xfrm>
          <a:prstGeom prst="rect">
            <a:avLst/>
          </a:prstGeom>
          <a:noFill/>
          <a:ln>
            <a:noFill/>
          </a:ln>
        </p:spPr>
      </p:pic>
      <p:pic>
        <p:nvPicPr>
          <p:cNvPr id="485" name="Google Shape;485;p61"/>
          <p:cNvPicPr preferRelativeResize="0"/>
          <p:nvPr/>
        </p:nvPicPr>
        <p:blipFill rotWithShape="1">
          <a:blip r:embed="rId5">
            <a:alphaModFix/>
          </a:blip>
          <a:srcRect/>
          <a:stretch/>
        </p:blipFill>
        <p:spPr>
          <a:xfrm>
            <a:off x="7314531" y="3240594"/>
            <a:ext cx="126411" cy="268727"/>
          </a:xfrm>
          <a:prstGeom prst="rect">
            <a:avLst/>
          </a:prstGeom>
          <a:noFill/>
          <a:ln>
            <a:noFill/>
          </a:ln>
        </p:spPr>
      </p:pic>
      <p:pic>
        <p:nvPicPr>
          <p:cNvPr id="486" name="Google Shape;486;p61"/>
          <p:cNvPicPr preferRelativeResize="0"/>
          <p:nvPr/>
        </p:nvPicPr>
        <p:blipFill rotWithShape="1">
          <a:blip r:embed="rId5">
            <a:alphaModFix/>
          </a:blip>
          <a:srcRect/>
          <a:stretch/>
        </p:blipFill>
        <p:spPr>
          <a:xfrm>
            <a:off x="6709546" y="3237245"/>
            <a:ext cx="126411" cy="268727"/>
          </a:xfrm>
          <a:prstGeom prst="rect">
            <a:avLst/>
          </a:prstGeom>
          <a:noFill/>
          <a:ln>
            <a:noFill/>
          </a:ln>
        </p:spPr>
      </p:pic>
      <p:cxnSp>
        <p:nvCxnSpPr>
          <p:cNvPr id="487" name="Google Shape;487;p61"/>
          <p:cNvCxnSpPr>
            <a:stCxn id="478" idx="2"/>
            <a:endCxn id="480" idx="0"/>
          </p:cNvCxnSpPr>
          <p:nvPr/>
        </p:nvCxnSpPr>
        <p:spPr>
          <a:xfrm flipH="1">
            <a:off x="7122054" y="1675150"/>
            <a:ext cx="23100" cy="1229700"/>
          </a:xfrm>
          <a:prstGeom prst="straightConnector1">
            <a:avLst/>
          </a:prstGeom>
          <a:noFill/>
          <a:ln w="57150" cap="flat" cmpd="sng">
            <a:solidFill>
              <a:schemeClr val="dk1"/>
            </a:solidFill>
            <a:prstDash val="solid"/>
            <a:miter lim="800000"/>
            <a:headEnd type="triangle" w="med" len="med"/>
            <a:tailEnd type="triangle" w="med" len="med"/>
          </a:ln>
        </p:spPr>
      </p:cxnSp>
      <p:sp>
        <p:nvSpPr>
          <p:cNvPr id="488" name="Google Shape;488;p61"/>
          <p:cNvSpPr/>
          <p:nvPr/>
        </p:nvSpPr>
        <p:spPr>
          <a:xfrm>
            <a:off x="6068311" y="540105"/>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TREATMENT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89" name="Google Shape;489;p61"/>
          <p:cNvSpPr/>
          <p:nvPr/>
        </p:nvSpPr>
        <p:spPr>
          <a:xfrm>
            <a:off x="6121335" y="3694867"/>
            <a:ext cx="2001300" cy="3732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002060"/>
              </a:buClr>
              <a:buSzPts val="1300"/>
              <a:buFont typeface="Arial"/>
              <a:buNone/>
            </a:pPr>
            <a:r>
              <a:rPr lang="en" sz="1300" b="1" i="0" u="none" strike="noStrike" cap="none">
                <a:solidFill>
                  <a:srgbClr val="002060"/>
                </a:solidFill>
                <a:latin typeface="Arial"/>
                <a:ea typeface="Arial"/>
                <a:cs typeface="Arial"/>
                <a:sym typeface="Arial"/>
              </a:rPr>
              <a:t>CONTROL GROUP</a:t>
            </a:r>
            <a:endParaRPr sz="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300"/>
              <a:buFont typeface="Arial"/>
              <a:buNone/>
            </a:pPr>
            <a:endParaRPr sz="1300" b="0" i="0" u="none" strike="noStrike" cap="none" dirty="0">
              <a:solidFill>
                <a:srgbClr val="002060"/>
              </a:solidFill>
              <a:latin typeface="Arial"/>
              <a:ea typeface="Arial"/>
              <a:cs typeface="Arial"/>
              <a:sym typeface="Arial"/>
            </a:endParaRPr>
          </a:p>
        </p:txBody>
      </p:sp>
      <p:sp>
        <p:nvSpPr>
          <p:cNvPr id="478" name="Google Shape;478;p61"/>
          <p:cNvSpPr/>
          <p:nvPr/>
        </p:nvSpPr>
        <p:spPr>
          <a:xfrm>
            <a:off x="6617754" y="1042150"/>
            <a:ext cx="1054800" cy="633000"/>
          </a:xfrm>
          <a:prstGeom prst="roundRect">
            <a:avLst>
              <a:gd name="adj" fmla="val 16667"/>
            </a:avLst>
          </a:prstGeom>
          <a:noFill/>
          <a:ln w="38100" cap="flat" cmpd="sng">
            <a:solidFill>
              <a:srgbClr val="71C638"/>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pic>
        <p:nvPicPr>
          <p:cNvPr id="490" name="Google Shape;490;p61"/>
          <p:cNvPicPr preferRelativeResize="0"/>
          <p:nvPr/>
        </p:nvPicPr>
        <p:blipFill rotWithShape="1">
          <a:blip r:embed="rId5">
            <a:alphaModFix/>
          </a:blip>
          <a:srcRect/>
          <a:stretch/>
        </p:blipFill>
        <p:spPr>
          <a:xfrm>
            <a:off x="6675795" y="1084846"/>
            <a:ext cx="126411" cy="268727"/>
          </a:xfrm>
          <a:prstGeom prst="rect">
            <a:avLst/>
          </a:prstGeom>
          <a:noFill/>
          <a:ln>
            <a:noFill/>
          </a:ln>
        </p:spPr>
      </p:pic>
      <p:pic>
        <p:nvPicPr>
          <p:cNvPr id="491" name="Google Shape;491;p61"/>
          <p:cNvPicPr preferRelativeResize="0"/>
          <p:nvPr/>
        </p:nvPicPr>
        <p:blipFill rotWithShape="1">
          <a:blip r:embed="rId5">
            <a:alphaModFix/>
          </a:blip>
          <a:srcRect/>
          <a:stretch/>
        </p:blipFill>
        <p:spPr>
          <a:xfrm>
            <a:off x="6923593" y="1221301"/>
            <a:ext cx="126411" cy="268728"/>
          </a:xfrm>
          <a:prstGeom prst="rect">
            <a:avLst/>
          </a:prstGeom>
          <a:noFill/>
          <a:ln>
            <a:noFill/>
          </a:ln>
        </p:spPr>
      </p:pic>
      <p:pic>
        <p:nvPicPr>
          <p:cNvPr id="492" name="Google Shape;492;p61"/>
          <p:cNvPicPr preferRelativeResize="0"/>
          <p:nvPr/>
        </p:nvPicPr>
        <p:blipFill rotWithShape="1">
          <a:blip r:embed="rId5">
            <a:alphaModFix/>
          </a:blip>
          <a:srcRect/>
          <a:stretch/>
        </p:blipFill>
        <p:spPr>
          <a:xfrm>
            <a:off x="7171393" y="1089030"/>
            <a:ext cx="126411" cy="268728"/>
          </a:xfrm>
          <a:prstGeom prst="rect">
            <a:avLst/>
          </a:prstGeom>
          <a:noFill/>
          <a:ln>
            <a:noFill/>
          </a:ln>
        </p:spPr>
      </p:pic>
      <p:pic>
        <p:nvPicPr>
          <p:cNvPr id="493" name="Google Shape;493;p61"/>
          <p:cNvPicPr preferRelativeResize="0"/>
          <p:nvPr/>
        </p:nvPicPr>
        <p:blipFill rotWithShape="1">
          <a:blip r:embed="rId5">
            <a:alphaModFix/>
          </a:blip>
          <a:srcRect/>
          <a:stretch/>
        </p:blipFill>
        <p:spPr>
          <a:xfrm>
            <a:off x="7337709" y="1377851"/>
            <a:ext cx="126411" cy="268727"/>
          </a:xfrm>
          <a:prstGeom prst="rect">
            <a:avLst/>
          </a:prstGeom>
          <a:noFill/>
          <a:ln>
            <a:noFill/>
          </a:ln>
        </p:spPr>
      </p:pic>
      <p:pic>
        <p:nvPicPr>
          <p:cNvPr id="494" name="Google Shape;494;p61"/>
          <p:cNvPicPr preferRelativeResize="0"/>
          <p:nvPr/>
        </p:nvPicPr>
        <p:blipFill rotWithShape="1">
          <a:blip r:embed="rId5">
            <a:alphaModFix/>
          </a:blip>
          <a:srcRect/>
          <a:stretch/>
        </p:blipFill>
        <p:spPr>
          <a:xfrm>
            <a:off x="6732722" y="1374502"/>
            <a:ext cx="126411" cy="268727"/>
          </a:xfrm>
          <a:prstGeom prst="rect">
            <a:avLst/>
          </a:prstGeom>
          <a:noFill/>
          <a:ln>
            <a:noFill/>
          </a:ln>
        </p:spPr>
      </p:pic>
      <p:sp>
        <p:nvSpPr>
          <p:cNvPr id="474" name="Google Shape;474;p61"/>
          <p:cNvSpPr/>
          <p:nvPr/>
        </p:nvSpPr>
        <p:spPr>
          <a:xfrm>
            <a:off x="2745881" y="1060220"/>
            <a:ext cx="1054800" cy="6330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58900" tIns="29450" rIns="58900" bIns="294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sp>
        <p:nvSpPr>
          <p:cNvPr id="495" name="Google Shape;495;p61"/>
          <p:cNvSpPr/>
          <p:nvPr/>
        </p:nvSpPr>
        <p:spPr>
          <a:xfrm>
            <a:off x="397452" y="1625579"/>
            <a:ext cx="2028300" cy="438300"/>
          </a:xfrm>
          <a:prstGeom prst="rect">
            <a:avLst/>
          </a:prstGeom>
          <a:no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a:solidFill>
                  <a:srgbClr val="D29112"/>
                </a:solidFill>
              </a:rPr>
              <a:t>164 villages</a:t>
            </a:r>
            <a:endParaRPr sz="1500" b="0" i="0" u="none" strike="noStrike" cap="none" dirty="0">
              <a:solidFill>
                <a:srgbClr val="333399"/>
              </a:solidFill>
              <a:latin typeface="Arial"/>
              <a:ea typeface="Arial"/>
              <a:cs typeface="Arial"/>
              <a:sym typeface="Arial"/>
            </a:endParaRPr>
          </a:p>
        </p:txBody>
      </p:sp>
      <p:sp>
        <p:nvSpPr>
          <p:cNvPr id="496" name="Google Shape;496;p61"/>
          <p:cNvSpPr/>
          <p:nvPr/>
        </p:nvSpPr>
        <p:spPr>
          <a:xfrm>
            <a:off x="7314525" y="1880384"/>
            <a:ext cx="2108400" cy="738900"/>
          </a:xfrm>
          <a:prstGeom prst="rect">
            <a:avLst/>
          </a:prstGeom>
          <a:noFill/>
          <a:ln>
            <a:noFill/>
          </a:ln>
        </p:spPr>
        <p:txBody>
          <a:bodyPr spcFirstLastPara="1" wrap="square" lIns="58900" tIns="29450" rIns="58900" bIns="29450" anchor="t" anchorCtr="0">
            <a:noAutofit/>
          </a:bodyPr>
          <a:lstStyle/>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Child labor</a:t>
            </a:r>
            <a:endParaRPr sz="1500" dirty="0">
              <a:solidFill>
                <a:srgbClr val="D29112"/>
              </a:solidFill>
            </a:endParaRPr>
          </a:p>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Economic activity </a:t>
            </a:r>
            <a:endParaRPr sz="1500" dirty="0">
              <a:solidFill>
                <a:srgbClr val="D29112"/>
              </a:solidFill>
            </a:endParaRPr>
          </a:p>
          <a:p>
            <a:pPr marL="0" marR="0" lvl="0" indent="0" algn="l" rtl="0">
              <a:lnSpc>
                <a:spcPct val="100000"/>
              </a:lnSpc>
              <a:spcBef>
                <a:spcPts val="0"/>
              </a:spcBef>
              <a:spcAft>
                <a:spcPts val="0"/>
              </a:spcAft>
              <a:buClr>
                <a:srgbClr val="D29112"/>
              </a:buClr>
              <a:buSzPts val="1500"/>
              <a:buFont typeface="Arial"/>
              <a:buNone/>
            </a:pPr>
            <a:r>
              <a:rPr lang="en" sz="1500">
                <a:solidFill>
                  <a:srgbClr val="D29112"/>
                </a:solidFill>
              </a:rPr>
              <a:t>Consumption</a:t>
            </a:r>
            <a:endParaRPr sz="1500" dirty="0">
              <a:solidFill>
                <a:srgbClr val="D29112"/>
              </a:solidFill>
            </a:endParaRPr>
          </a:p>
        </p:txBody>
      </p:sp>
      <p:sp>
        <p:nvSpPr>
          <p:cNvPr id="497" name="Google Shape;497;p61"/>
          <p:cNvSpPr/>
          <p:nvPr/>
        </p:nvSpPr>
        <p:spPr>
          <a:xfrm>
            <a:off x="0" y="4588850"/>
            <a:ext cx="1271400" cy="572700"/>
          </a:xfrm>
          <a:prstGeom prst="rect">
            <a:avLst/>
          </a:prstGeom>
          <a:solidFill>
            <a:schemeClr val="accent1"/>
          </a:solid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b="1">
                <a:solidFill>
                  <a:schemeClr val="lt1"/>
                </a:solidFill>
              </a:rPr>
              <a:t>Baseline survey</a:t>
            </a:r>
            <a:endParaRPr sz="1500" b="1" i="0" u="none" strike="noStrike" cap="none" dirty="0">
              <a:solidFill>
                <a:schemeClr val="lt1"/>
              </a:solidFill>
            </a:endParaRPr>
          </a:p>
        </p:txBody>
      </p:sp>
      <p:sp>
        <p:nvSpPr>
          <p:cNvPr id="498" name="Google Shape;498;p61"/>
          <p:cNvSpPr/>
          <p:nvPr/>
        </p:nvSpPr>
        <p:spPr>
          <a:xfrm>
            <a:off x="2327425" y="4599600"/>
            <a:ext cx="1271400" cy="572700"/>
          </a:xfrm>
          <a:prstGeom prst="rect">
            <a:avLst/>
          </a:prstGeom>
          <a:solidFill>
            <a:schemeClr val="accent1"/>
          </a:solid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b="1">
                <a:solidFill>
                  <a:schemeClr val="lt1"/>
                </a:solidFill>
              </a:rPr>
              <a:t>Balance check</a:t>
            </a:r>
            <a:endParaRPr sz="1500" b="1" i="0" u="none" strike="noStrike" cap="none" dirty="0">
              <a:solidFill>
                <a:schemeClr val="lt1"/>
              </a:solidFill>
            </a:endParaRPr>
          </a:p>
        </p:txBody>
      </p:sp>
      <p:sp>
        <p:nvSpPr>
          <p:cNvPr id="499" name="Google Shape;499;p61"/>
          <p:cNvSpPr/>
          <p:nvPr/>
        </p:nvSpPr>
        <p:spPr>
          <a:xfrm>
            <a:off x="7872600" y="4588850"/>
            <a:ext cx="1271400" cy="572700"/>
          </a:xfrm>
          <a:prstGeom prst="rect">
            <a:avLst/>
          </a:prstGeom>
          <a:solidFill>
            <a:schemeClr val="accent1"/>
          </a:solid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500" b="1">
                <a:solidFill>
                  <a:schemeClr val="lt1"/>
                </a:solidFill>
              </a:rPr>
              <a:t>Endline survey</a:t>
            </a:r>
            <a:endParaRPr sz="1500" b="1" i="0" u="none" strike="noStrike" cap="none" dirty="0">
              <a:solidFill>
                <a:schemeClr val="lt1"/>
              </a:solidFill>
            </a:endParaRPr>
          </a:p>
        </p:txBody>
      </p:sp>
      <p:sp>
        <p:nvSpPr>
          <p:cNvPr id="500" name="Google Shape;500;p61"/>
          <p:cNvSpPr/>
          <p:nvPr/>
        </p:nvSpPr>
        <p:spPr>
          <a:xfrm>
            <a:off x="4384825" y="4599600"/>
            <a:ext cx="2737200" cy="572700"/>
          </a:xfrm>
          <a:prstGeom prst="rect">
            <a:avLst/>
          </a:prstGeom>
          <a:solidFill>
            <a:schemeClr val="accent1"/>
          </a:solidFill>
          <a:ln>
            <a:noFill/>
          </a:ln>
        </p:spPr>
        <p:txBody>
          <a:bodyPr spcFirstLastPara="1" wrap="square" lIns="58900" tIns="29450" rIns="58900" bIns="29450" anchor="t" anchorCtr="0">
            <a:noAutofit/>
          </a:bodyPr>
          <a:lstStyle/>
          <a:p>
            <a:pPr marL="0" marR="0" lvl="0" indent="0" algn="ctr" rtl="0">
              <a:lnSpc>
                <a:spcPct val="100000"/>
              </a:lnSpc>
              <a:spcBef>
                <a:spcPts val="0"/>
              </a:spcBef>
              <a:spcAft>
                <a:spcPts val="0"/>
              </a:spcAft>
              <a:buClr>
                <a:srgbClr val="D29112"/>
              </a:buClr>
              <a:buSzPts val="1500"/>
              <a:buFont typeface="Arial"/>
              <a:buNone/>
            </a:pPr>
            <a:r>
              <a:rPr lang="en" sz="1300" b="1">
                <a:solidFill>
                  <a:schemeClr val="lt1"/>
                </a:solidFill>
              </a:rPr>
              <a:t>Intervention monitoring - compliance with research design</a:t>
            </a:r>
            <a:endParaRPr sz="1300" b="1" i="0" u="none" strike="noStrike" cap="none" dirty="0">
              <a:solidFill>
                <a:schemeClr val="lt1"/>
              </a:solidFill>
            </a:endParaRPr>
          </a:p>
        </p:txBody>
      </p:sp>
      <p:sp>
        <p:nvSpPr>
          <p:cNvPr id="501" name="Google Shape;501;p61"/>
          <p:cNvSpPr/>
          <p:nvPr/>
        </p:nvSpPr>
        <p:spPr>
          <a:xfrm>
            <a:off x="1311100" y="4819875"/>
            <a:ext cx="920100" cy="133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61"/>
          <p:cNvSpPr/>
          <p:nvPr/>
        </p:nvSpPr>
        <p:spPr>
          <a:xfrm>
            <a:off x="3673300" y="4819875"/>
            <a:ext cx="568200" cy="133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61"/>
          <p:cNvSpPr/>
          <p:nvPr/>
        </p:nvSpPr>
        <p:spPr>
          <a:xfrm>
            <a:off x="7178500" y="4819875"/>
            <a:ext cx="568200" cy="133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6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Example RCT</a:t>
            </a:r>
            <a:endParaRPr sz="1080" b="1" i="0" u="none" strike="noStrike" cap="none" dirty="0">
              <a:solidFill>
                <a:srgbClr val="FFFFFF"/>
              </a:solidFill>
              <a:latin typeface="Arial"/>
              <a:ea typeface="Arial"/>
              <a:cs typeface="Arial"/>
              <a:sym typeface="Arial"/>
            </a:endParaRPr>
          </a:p>
        </p:txBody>
      </p:sp>
      <p:sp>
        <p:nvSpPr>
          <p:cNvPr id="505" name="Google Shape;505;p61"/>
          <p:cNvSpPr txBox="1"/>
          <p:nvPr/>
        </p:nvSpPr>
        <p:spPr>
          <a:xfrm>
            <a:off x="0" y="4202313"/>
            <a:ext cx="528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Sample size: 14 households * 164 villages = 2296 households</a:t>
            </a:r>
            <a:endParaRPr dirty="0"/>
          </a:p>
        </p:txBody>
      </p:sp>
    </p:spTree>
    <p:extLst>
      <p:ext uri="{BB962C8B-B14F-4D97-AF65-F5344CB8AC3E}">
        <p14:creationId xmlns:p14="http://schemas.microsoft.com/office/powerpoint/2010/main" val="61628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6"/>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Example RCT</a:t>
            </a:r>
            <a:endParaRPr sz="1080" b="1" i="0" u="none" strike="noStrike" cap="none" dirty="0">
              <a:solidFill>
                <a:srgbClr val="FFFFFF"/>
              </a:solidFill>
              <a:latin typeface="Arial"/>
              <a:ea typeface="Arial"/>
              <a:cs typeface="Arial"/>
              <a:sym typeface="Arial"/>
            </a:endParaRPr>
          </a:p>
        </p:txBody>
      </p:sp>
      <p:pic>
        <p:nvPicPr>
          <p:cNvPr id="538" name="Google Shape;538;p66"/>
          <p:cNvPicPr preferRelativeResize="0"/>
          <p:nvPr/>
        </p:nvPicPr>
        <p:blipFill rotWithShape="1">
          <a:blip r:embed="rId3">
            <a:alphaModFix/>
          </a:blip>
          <a:srcRect r="19278"/>
          <a:stretch/>
        </p:blipFill>
        <p:spPr>
          <a:xfrm>
            <a:off x="620324" y="1232748"/>
            <a:ext cx="7686115" cy="3439143"/>
          </a:xfrm>
          <a:prstGeom prst="rect">
            <a:avLst/>
          </a:prstGeom>
          <a:noFill/>
          <a:ln>
            <a:noFill/>
          </a:ln>
        </p:spPr>
      </p:pic>
      <p:sp>
        <p:nvSpPr>
          <p:cNvPr id="539" name="Google Shape;539;p66"/>
          <p:cNvSpPr txBox="1">
            <a:spLocks noGrp="1"/>
          </p:cNvSpPr>
          <p:nvPr>
            <p:ph type="title"/>
          </p:nvPr>
        </p:nvSpPr>
        <p:spPr>
          <a:xfrm>
            <a:off x="686400" y="3810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Estimate impact</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7"/>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Example RCT</a:t>
            </a:r>
            <a:endParaRPr sz="1080" b="1" i="0" u="none" strike="noStrike" cap="none" dirty="0">
              <a:solidFill>
                <a:srgbClr val="FFFFFF"/>
              </a:solidFill>
              <a:latin typeface="Arial"/>
              <a:ea typeface="Arial"/>
              <a:cs typeface="Arial"/>
              <a:sym typeface="Arial"/>
            </a:endParaRPr>
          </a:p>
        </p:txBody>
      </p:sp>
      <p:sp>
        <p:nvSpPr>
          <p:cNvPr id="545" name="Google Shape;545;p67"/>
          <p:cNvSpPr txBox="1">
            <a:spLocks noGrp="1"/>
          </p:cNvSpPr>
          <p:nvPr>
            <p:ph type="title"/>
          </p:nvPr>
        </p:nvSpPr>
        <p:spPr>
          <a:xfrm>
            <a:off x="686400" y="3810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Estimate impact</a:t>
            </a:r>
            <a:endParaRPr dirty="0"/>
          </a:p>
        </p:txBody>
      </p:sp>
      <p:pic>
        <p:nvPicPr>
          <p:cNvPr id="546" name="Google Shape;546;p67"/>
          <p:cNvPicPr preferRelativeResize="0"/>
          <p:nvPr/>
        </p:nvPicPr>
        <p:blipFill>
          <a:blip r:embed="rId3">
            <a:alphaModFix/>
          </a:blip>
          <a:stretch>
            <a:fillRect/>
          </a:stretch>
        </p:blipFill>
        <p:spPr>
          <a:xfrm>
            <a:off x="432547" y="953750"/>
            <a:ext cx="8278906" cy="34184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5"/>
          <p:cNvSpPr txBox="1">
            <a:spLocks noGrp="1"/>
          </p:cNvSpPr>
          <p:nvPr>
            <p:ph type="subTitle" idx="1"/>
          </p:nvPr>
        </p:nvSpPr>
        <p:spPr>
          <a:xfrm>
            <a:off x="919675" y="2941325"/>
            <a:ext cx="6948000" cy="128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3765"/>
              <a:buNone/>
            </a:pPr>
            <a:r>
              <a:rPr lang="en"/>
              <a:t>What do we mean by “impact”?</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Example RCT</a:t>
            </a:r>
            <a:endParaRPr sz="1080" b="1" i="0" u="none" strike="noStrike" cap="none" dirty="0">
              <a:solidFill>
                <a:srgbClr val="FFFFFF"/>
              </a:solidFill>
              <a:latin typeface="Arial"/>
              <a:ea typeface="Arial"/>
              <a:cs typeface="Arial"/>
              <a:sym typeface="Arial"/>
            </a:endParaRPr>
          </a:p>
        </p:txBody>
      </p:sp>
      <p:sp>
        <p:nvSpPr>
          <p:cNvPr id="552" name="Google Shape;552;p68"/>
          <p:cNvSpPr txBox="1">
            <a:spLocks noGrp="1"/>
          </p:cNvSpPr>
          <p:nvPr>
            <p:ph type="title"/>
          </p:nvPr>
        </p:nvSpPr>
        <p:spPr>
          <a:xfrm>
            <a:off x="686400" y="3810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86111"/>
              <a:buFont typeface="Arial"/>
              <a:buNone/>
            </a:pPr>
            <a:r>
              <a:rPr lang="en"/>
              <a:t>Key Steps in Conducting an RCT</a:t>
            </a:r>
            <a:endParaRPr dirty="0"/>
          </a:p>
        </p:txBody>
      </p:sp>
      <p:sp>
        <p:nvSpPr>
          <p:cNvPr id="553" name="Google Shape;553;p68"/>
          <p:cNvSpPr/>
          <p:nvPr/>
        </p:nvSpPr>
        <p:spPr>
          <a:xfrm>
            <a:off x="3010301" y="1676737"/>
            <a:ext cx="466346" cy="48235"/>
          </a:xfrm>
          <a:custGeom>
            <a:avLst/>
            <a:gdLst/>
            <a:ahLst/>
            <a:cxnLst/>
            <a:rect l="l" t="t" r="r" b="b"/>
            <a:pathLst>
              <a:path w="663838" h="91440" extrusionOk="0">
                <a:moveTo>
                  <a:pt x="0" y="45720"/>
                </a:moveTo>
                <a:lnTo>
                  <a:pt x="663838" y="45720"/>
                </a:lnTo>
              </a:path>
            </a:pathLst>
          </a:custGeom>
          <a:noFill/>
          <a:ln w="9525" cap="flat" cmpd="sng">
            <a:solidFill>
              <a:srgbClr val="7C5F9F"/>
            </a:solidFill>
            <a:prstDash val="solid"/>
            <a:round/>
            <a:headEnd type="none" w="sm" len="sm"/>
            <a:tailEnd type="stealth" w="med" len="med"/>
          </a:ln>
        </p:spPr>
        <p:txBody>
          <a:bodyPr spcFirstLastPara="1" wrap="square" lIns="210925" tIns="27225" rIns="210925" bIns="27225" anchor="ctr" anchorCtr="0">
            <a:noAutofit/>
          </a:bodyPr>
          <a:lstStyle/>
          <a:p>
            <a:pPr marL="0" marR="0" lvl="0" indent="0" algn="ctr" rtl="0">
              <a:lnSpc>
                <a:spcPct val="90000"/>
              </a:lnSpc>
              <a:spcBef>
                <a:spcPts val="0"/>
              </a:spcBef>
              <a:spcAft>
                <a:spcPts val="0"/>
              </a:spcAft>
              <a:buClr>
                <a:srgbClr val="000000"/>
              </a:buClr>
              <a:buSzPts val="300"/>
              <a:buFont typeface="Arial"/>
              <a:buNone/>
            </a:pPr>
            <a:endParaRPr sz="300" b="0" i="0" u="none" strike="noStrike" cap="none" dirty="0">
              <a:solidFill>
                <a:srgbClr val="1C1C1C"/>
              </a:solidFill>
              <a:latin typeface="Arial"/>
              <a:ea typeface="Arial"/>
              <a:cs typeface="Arial"/>
              <a:sym typeface="Arial"/>
            </a:endParaRPr>
          </a:p>
        </p:txBody>
      </p:sp>
      <p:sp>
        <p:nvSpPr>
          <p:cNvPr id="554" name="Google Shape;554;p68"/>
          <p:cNvSpPr/>
          <p:nvPr/>
        </p:nvSpPr>
        <p:spPr>
          <a:xfrm>
            <a:off x="888623" y="1223185"/>
            <a:ext cx="2121057" cy="955607"/>
          </a:xfrm>
          <a:custGeom>
            <a:avLst/>
            <a:gdLst/>
            <a:ahLst/>
            <a:cxnLst/>
            <a:rect l="l" t="t" r="r" b="b"/>
            <a:pathLst>
              <a:path w="3019298" h="1811578" extrusionOk="0">
                <a:moveTo>
                  <a:pt x="0" y="0"/>
                </a:moveTo>
                <a:lnTo>
                  <a:pt x="3019298" y="0"/>
                </a:lnTo>
                <a:lnTo>
                  <a:pt x="3019298" y="1811578"/>
                </a:lnTo>
                <a:lnTo>
                  <a:pt x="0" y="1811578"/>
                </a:lnTo>
                <a:lnTo>
                  <a:pt x="0" y="0"/>
                </a:lnTo>
                <a:close/>
              </a:path>
            </a:pathLst>
          </a:custGeom>
          <a:solidFill>
            <a:srgbClr val="963CBD"/>
          </a:solidFill>
          <a:ln w="25400" cap="flat" cmpd="sng">
            <a:solidFill>
              <a:srgbClr val="FFFFFF"/>
            </a:solidFill>
            <a:prstDash val="solid"/>
            <a:round/>
            <a:headEnd type="none" w="sm" len="sm"/>
            <a:tailEnd type="none" w="sm" len="sm"/>
          </a:ln>
        </p:spPr>
        <p:txBody>
          <a:bodyPr spcFirstLastPara="1" wrap="square" lIns="123750" tIns="123750" rIns="123750" bIns="123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a:solidFill>
                  <a:srgbClr val="FFFFFF"/>
                </a:solidFill>
                <a:latin typeface="Arial"/>
                <a:ea typeface="Arial"/>
                <a:cs typeface="Arial"/>
                <a:sym typeface="Arial"/>
              </a:rPr>
              <a:t>Design study carefully</a:t>
            </a:r>
            <a:endParaRPr sz="900" b="0" i="0" u="none" strike="noStrike" cap="none" dirty="0">
              <a:solidFill>
                <a:srgbClr val="000000"/>
              </a:solidFill>
              <a:latin typeface="Arial"/>
              <a:ea typeface="Arial"/>
              <a:cs typeface="Arial"/>
              <a:sym typeface="Arial"/>
            </a:endParaRPr>
          </a:p>
        </p:txBody>
      </p:sp>
      <p:sp>
        <p:nvSpPr>
          <p:cNvPr id="555" name="Google Shape;555;p68"/>
          <p:cNvSpPr/>
          <p:nvPr/>
        </p:nvSpPr>
        <p:spPr>
          <a:xfrm>
            <a:off x="5621522" y="1676737"/>
            <a:ext cx="466346" cy="48235"/>
          </a:xfrm>
          <a:custGeom>
            <a:avLst/>
            <a:gdLst/>
            <a:ahLst/>
            <a:cxnLst/>
            <a:rect l="l" t="t" r="r" b="b"/>
            <a:pathLst>
              <a:path w="663838" h="91440" extrusionOk="0">
                <a:moveTo>
                  <a:pt x="0" y="45720"/>
                </a:moveTo>
                <a:lnTo>
                  <a:pt x="663838" y="45720"/>
                </a:lnTo>
              </a:path>
            </a:pathLst>
          </a:custGeom>
          <a:noFill/>
          <a:ln w="9525" cap="flat" cmpd="sng">
            <a:solidFill>
              <a:srgbClr val="6D5AA4"/>
            </a:solidFill>
            <a:prstDash val="solid"/>
            <a:round/>
            <a:headEnd type="none" w="sm" len="sm"/>
            <a:tailEnd type="stealth" w="med" len="med"/>
          </a:ln>
        </p:spPr>
        <p:txBody>
          <a:bodyPr spcFirstLastPara="1" wrap="square" lIns="210925" tIns="27225" rIns="210925" bIns="27225" anchor="ctr" anchorCtr="0">
            <a:noAutofit/>
          </a:bodyPr>
          <a:lstStyle/>
          <a:p>
            <a:pPr marL="0" marR="0" lvl="0" indent="0" algn="ctr" rtl="0">
              <a:lnSpc>
                <a:spcPct val="90000"/>
              </a:lnSpc>
              <a:spcBef>
                <a:spcPts val="0"/>
              </a:spcBef>
              <a:spcAft>
                <a:spcPts val="0"/>
              </a:spcAft>
              <a:buClr>
                <a:srgbClr val="000000"/>
              </a:buClr>
              <a:buSzPts val="300"/>
              <a:buFont typeface="Arial"/>
              <a:buNone/>
            </a:pPr>
            <a:endParaRPr sz="300" b="0" i="0" u="none" strike="noStrike" cap="none" dirty="0">
              <a:solidFill>
                <a:srgbClr val="1C1C1C"/>
              </a:solidFill>
              <a:latin typeface="Arial"/>
              <a:ea typeface="Arial"/>
              <a:cs typeface="Arial"/>
              <a:sym typeface="Arial"/>
            </a:endParaRPr>
          </a:p>
        </p:txBody>
      </p:sp>
      <p:sp>
        <p:nvSpPr>
          <p:cNvPr id="556" name="Google Shape;556;p68"/>
          <p:cNvSpPr/>
          <p:nvPr/>
        </p:nvSpPr>
        <p:spPr>
          <a:xfrm>
            <a:off x="3499844" y="1223185"/>
            <a:ext cx="2121057" cy="955607"/>
          </a:xfrm>
          <a:custGeom>
            <a:avLst/>
            <a:gdLst/>
            <a:ahLst/>
            <a:cxnLst/>
            <a:rect l="l" t="t" r="r" b="b"/>
            <a:pathLst>
              <a:path w="3019298" h="1811578" extrusionOk="0">
                <a:moveTo>
                  <a:pt x="0" y="0"/>
                </a:moveTo>
                <a:lnTo>
                  <a:pt x="3019298" y="0"/>
                </a:lnTo>
                <a:lnTo>
                  <a:pt x="3019298" y="1811578"/>
                </a:lnTo>
                <a:lnTo>
                  <a:pt x="0" y="1811578"/>
                </a:lnTo>
                <a:lnTo>
                  <a:pt x="0" y="0"/>
                </a:lnTo>
                <a:close/>
              </a:path>
            </a:pathLst>
          </a:custGeom>
          <a:solidFill>
            <a:srgbClr val="7260A6"/>
          </a:solidFill>
          <a:ln w="25400" cap="flat" cmpd="sng">
            <a:solidFill>
              <a:srgbClr val="FFFFFF"/>
            </a:solidFill>
            <a:prstDash val="solid"/>
            <a:round/>
            <a:headEnd type="none" w="sm" len="sm"/>
            <a:tailEnd type="none" w="sm" len="sm"/>
          </a:ln>
        </p:spPr>
        <p:txBody>
          <a:bodyPr spcFirstLastPara="1" wrap="square" lIns="123750" tIns="123750" rIns="123750" bIns="123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a:solidFill>
                  <a:srgbClr val="FFFFFF"/>
                </a:solidFill>
                <a:latin typeface="Arial"/>
                <a:ea typeface="Arial"/>
                <a:cs typeface="Arial"/>
                <a:sym typeface="Arial"/>
              </a:rPr>
              <a:t>Random assignment (treatment &amp; control) </a:t>
            </a:r>
            <a:endParaRPr sz="900" b="0" i="0" u="none" strike="noStrike" cap="none" dirty="0">
              <a:solidFill>
                <a:srgbClr val="000000"/>
              </a:solidFill>
              <a:latin typeface="Arial"/>
              <a:ea typeface="Arial"/>
              <a:cs typeface="Arial"/>
              <a:sym typeface="Arial"/>
            </a:endParaRPr>
          </a:p>
        </p:txBody>
      </p:sp>
      <p:sp>
        <p:nvSpPr>
          <p:cNvPr id="557" name="Google Shape;557;p68"/>
          <p:cNvSpPr/>
          <p:nvPr/>
        </p:nvSpPr>
        <p:spPr>
          <a:xfrm>
            <a:off x="1950095" y="2177561"/>
            <a:ext cx="5217800" cy="350175"/>
          </a:xfrm>
          <a:custGeom>
            <a:avLst/>
            <a:gdLst/>
            <a:ahLst/>
            <a:cxnLst/>
            <a:rect l="l" t="t" r="r" b="b"/>
            <a:pathLst>
              <a:path w="7427473" h="663838" extrusionOk="0">
                <a:moveTo>
                  <a:pt x="7427473" y="0"/>
                </a:moveTo>
                <a:lnTo>
                  <a:pt x="7427473" y="349019"/>
                </a:lnTo>
                <a:lnTo>
                  <a:pt x="0" y="349019"/>
                </a:lnTo>
                <a:lnTo>
                  <a:pt x="0" y="663838"/>
                </a:lnTo>
              </a:path>
            </a:pathLst>
          </a:custGeom>
          <a:noFill/>
          <a:ln w="9525" cap="flat" cmpd="sng">
            <a:solidFill>
              <a:srgbClr val="5854AB"/>
            </a:solidFill>
            <a:prstDash val="solid"/>
            <a:round/>
            <a:headEnd type="none" w="sm" len="sm"/>
            <a:tailEnd type="stealth" w="med" len="med"/>
          </a:ln>
        </p:spPr>
        <p:txBody>
          <a:bodyPr spcFirstLastPara="1" wrap="square" lIns="2281600" tIns="211675" rIns="2281600" bIns="211675" anchor="ctr" anchorCtr="0">
            <a:noAutofit/>
          </a:bodyPr>
          <a:lstStyle/>
          <a:p>
            <a:pPr marL="0" marR="0" lvl="0" indent="0" algn="ctr" rtl="0">
              <a:lnSpc>
                <a:spcPct val="90000"/>
              </a:lnSpc>
              <a:spcBef>
                <a:spcPts val="0"/>
              </a:spcBef>
              <a:spcAft>
                <a:spcPts val="0"/>
              </a:spcAft>
              <a:buClr>
                <a:srgbClr val="000000"/>
              </a:buClr>
              <a:buSzPts val="300"/>
              <a:buFont typeface="Arial"/>
              <a:buNone/>
            </a:pPr>
            <a:endParaRPr sz="300" b="0" i="0" u="none" strike="noStrike" cap="none" dirty="0">
              <a:solidFill>
                <a:srgbClr val="1C1C1C"/>
              </a:solidFill>
              <a:latin typeface="Arial"/>
              <a:ea typeface="Arial"/>
              <a:cs typeface="Arial"/>
              <a:sym typeface="Arial"/>
            </a:endParaRPr>
          </a:p>
        </p:txBody>
      </p:sp>
      <p:sp>
        <p:nvSpPr>
          <p:cNvPr id="558" name="Google Shape;558;p68"/>
          <p:cNvSpPr/>
          <p:nvPr/>
        </p:nvSpPr>
        <p:spPr>
          <a:xfrm>
            <a:off x="6111065" y="1223185"/>
            <a:ext cx="2121057" cy="955607"/>
          </a:xfrm>
          <a:custGeom>
            <a:avLst/>
            <a:gdLst/>
            <a:ahLst/>
            <a:cxnLst/>
            <a:rect l="l" t="t" r="r" b="b"/>
            <a:pathLst>
              <a:path w="3019298" h="1811578" extrusionOk="0">
                <a:moveTo>
                  <a:pt x="0" y="0"/>
                </a:moveTo>
                <a:lnTo>
                  <a:pt x="3019298" y="0"/>
                </a:lnTo>
                <a:lnTo>
                  <a:pt x="3019298" y="1811578"/>
                </a:lnTo>
                <a:lnTo>
                  <a:pt x="0" y="1811578"/>
                </a:lnTo>
                <a:lnTo>
                  <a:pt x="0" y="0"/>
                </a:lnTo>
                <a:close/>
              </a:path>
            </a:pathLst>
          </a:custGeom>
          <a:solidFill>
            <a:srgbClr val="635CAC"/>
          </a:solidFill>
          <a:ln w="25400" cap="flat" cmpd="sng">
            <a:solidFill>
              <a:srgbClr val="FFFFFF"/>
            </a:solidFill>
            <a:prstDash val="solid"/>
            <a:round/>
            <a:headEnd type="none" w="sm" len="sm"/>
            <a:tailEnd type="none" w="sm" len="sm"/>
          </a:ln>
        </p:spPr>
        <p:txBody>
          <a:bodyPr spcFirstLastPara="1" wrap="square" lIns="123750" tIns="123750" rIns="123750" bIns="123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a:solidFill>
                  <a:srgbClr val="FFFFFF"/>
                </a:solidFill>
                <a:latin typeface="Arial"/>
                <a:ea typeface="Arial"/>
                <a:cs typeface="Arial"/>
                <a:sym typeface="Arial"/>
              </a:rPr>
              <a:t>Baseline data collection</a:t>
            </a:r>
            <a:endParaRPr sz="900" b="0" i="0" u="none" strike="noStrike" cap="none" dirty="0">
              <a:solidFill>
                <a:srgbClr val="000000"/>
              </a:solidFill>
              <a:latin typeface="Arial"/>
              <a:ea typeface="Arial"/>
              <a:cs typeface="Arial"/>
              <a:sym typeface="Arial"/>
            </a:endParaRPr>
          </a:p>
        </p:txBody>
      </p:sp>
      <p:sp>
        <p:nvSpPr>
          <p:cNvPr id="559" name="Google Shape;559;p68"/>
          <p:cNvSpPr/>
          <p:nvPr/>
        </p:nvSpPr>
        <p:spPr>
          <a:xfrm>
            <a:off x="3010301" y="2998270"/>
            <a:ext cx="466346" cy="48235"/>
          </a:xfrm>
          <a:custGeom>
            <a:avLst/>
            <a:gdLst/>
            <a:ahLst/>
            <a:cxnLst/>
            <a:rect l="l" t="t" r="r" b="b"/>
            <a:pathLst>
              <a:path w="663838" h="91440" extrusionOk="0">
                <a:moveTo>
                  <a:pt x="0" y="45720"/>
                </a:moveTo>
                <a:lnTo>
                  <a:pt x="663838" y="45720"/>
                </a:lnTo>
              </a:path>
            </a:pathLst>
          </a:custGeom>
          <a:noFill/>
          <a:ln w="9525" cap="flat" cmpd="sng">
            <a:solidFill>
              <a:srgbClr val="5160B0"/>
            </a:solidFill>
            <a:prstDash val="solid"/>
            <a:round/>
            <a:headEnd type="none" w="sm" len="sm"/>
            <a:tailEnd type="stealth" w="med" len="med"/>
          </a:ln>
        </p:spPr>
        <p:txBody>
          <a:bodyPr spcFirstLastPara="1" wrap="square" lIns="210925" tIns="27225" rIns="210925" bIns="27225" anchor="ctr" anchorCtr="0">
            <a:noAutofit/>
          </a:bodyPr>
          <a:lstStyle/>
          <a:p>
            <a:pPr marL="0" marR="0" lvl="0" indent="0" algn="ctr" rtl="0">
              <a:lnSpc>
                <a:spcPct val="90000"/>
              </a:lnSpc>
              <a:spcBef>
                <a:spcPts val="0"/>
              </a:spcBef>
              <a:spcAft>
                <a:spcPts val="0"/>
              </a:spcAft>
              <a:buClr>
                <a:srgbClr val="000000"/>
              </a:buClr>
              <a:buSzPts val="300"/>
              <a:buFont typeface="Arial"/>
              <a:buNone/>
            </a:pPr>
            <a:endParaRPr sz="300" b="0" i="0" u="none" strike="noStrike" cap="none" dirty="0">
              <a:solidFill>
                <a:srgbClr val="1C1C1C"/>
              </a:solidFill>
              <a:latin typeface="Arial"/>
              <a:ea typeface="Arial"/>
              <a:cs typeface="Arial"/>
              <a:sym typeface="Arial"/>
            </a:endParaRPr>
          </a:p>
        </p:txBody>
      </p:sp>
      <p:sp>
        <p:nvSpPr>
          <p:cNvPr id="560" name="Google Shape;560;p68"/>
          <p:cNvSpPr/>
          <p:nvPr/>
        </p:nvSpPr>
        <p:spPr>
          <a:xfrm>
            <a:off x="888623" y="2544718"/>
            <a:ext cx="2121057" cy="955607"/>
          </a:xfrm>
          <a:custGeom>
            <a:avLst/>
            <a:gdLst/>
            <a:ahLst/>
            <a:cxnLst/>
            <a:rect l="l" t="t" r="r" b="b"/>
            <a:pathLst>
              <a:path w="3019298" h="1811578" extrusionOk="0">
                <a:moveTo>
                  <a:pt x="0" y="0"/>
                </a:moveTo>
                <a:lnTo>
                  <a:pt x="3019298" y="0"/>
                </a:lnTo>
                <a:lnTo>
                  <a:pt x="3019298" y="1811578"/>
                </a:lnTo>
                <a:lnTo>
                  <a:pt x="0" y="1811578"/>
                </a:lnTo>
                <a:lnTo>
                  <a:pt x="0" y="0"/>
                </a:lnTo>
                <a:close/>
              </a:path>
            </a:pathLst>
          </a:custGeom>
          <a:solidFill>
            <a:srgbClr val="585EB1"/>
          </a:solidFill>
          <a:ln w="25400" cap="flat" cmpd="sng">
            <a:solidFill>
              <a:srgbClr val="FFFFFF"/>
            </a:solidFill>
            <a:prstDash val="solid"/>
            <a:round/>
            <a:headEnd type="none" w="sm" len="sm"/>
            <a:tailEnd type="none" w="sm" len="sm"/>
          </a:ln>
        </p:spPr>
        <p:txBody>
          <a:bodyPr spcFirstLastPara="1" wrap="square" lIns="123750" tIns="123750" rIns="123750" bIns="123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dirty="0">
                <a:solidFill>
                  <a:srgbClr val="FFFFFF"/>
                </a:solidFill>
                <a:latin typeface="Arial"/>
                <a:ea typeface="Arial"/>
                <a:cs typeface="Arial"/>
                <a:sym typeface="Arial"/>
              </a:rPr>
              <a:t>Check for balance</a:t>
            </a:r>
            <a:endParaRPr sz="900" b="0" i="0" u="none" strike="noStrike" cap="none" dirty="0">
              <a:solidFill>
                <a:srgbClr val="000000"/>
              </a:solidFill>
              <a:latin typeface="Arial"/>
              <a:ea typeface="Arial"/>
              <a:cs typeface="Arial"/>
              <a:sym typeface="Arial"/>
            </a:endParaRPr>
          </a:p>
        </p:txBody>
      </p:sp>
      <p:sp>
        <p:nvSpPr>
          <p:cNvPr id="561" name="Google Shape;561;p68"/>
          <p:cNvSpPr/>
          <p:nvPr/>
        </p:nvSpPr>
        <p:spPr>
          <a:xfrm>
            <a:off x="5621522" y="2998270"/>
            <a:ext cx="466346" cy="48235"/>
          </a:xfrm>
          <a:custGeom>
            <a:avLst/>
            <a:gdLst/>
            <a:ahLst/>
            <a:cxnLst/>
            <a:rect l="l" t="t" r="r" b="b"/>
            <a:pathLst>
              <a:path w="663838" h="91440" extrusionOk="0">
                <a:moveTo>
                  <a:pt x="0" y="45720"/>
                </a:moveTo>
                <a:lnTo>
                  <a:pt x="663838" y="45720"/>
                </a:lnTo>
              </a:path>
            </a:pathLst>
          </a:custGeom>
          <a:noFill/>
          <a:ln w="9525" cap="flat" cmpd="sng">
            <a:solidFill>
              <a:srgbClr val="4D75B7"/>
            </a:solidFill>
            <a:prstDash val="solid"/>
            <a:round/>
            <a:headEnd type="none" w="sm" len="sm"/>
            <a:tailEnd type="stealth" w="med" len="med"/>
          </a:ln>
        </p:spPr>
        <p:txBody>
          <a:bodyPr spcFirstLastPara="1" wrap="square" lIns="210925" tIns="27225" rIns="210925" bIns="27225" anchor="ctr" anchorCtr="0">
            <a:noAutofit/>
          </a:bodyPr>
          <a:lstStyle/>
          <a:p>
            <a:pPr marL="0" marR="0" lvl="0" indent="0" algn="ctr" rtl="0">
              <a:lnSpc>
                <a:spcPct val="90000"/>
              </a:lnSpc>
              <a:spcBef>
                <a:spcPts val="0"/>
              </a:spcBef>
              <a:spcAft>
                <a:spcPts val="0"/>
              </a:spcAft>
              <a:buClr>
                <a:srgbClr val="000000"/>
              </a:buClr>
              <a:buSzPts val="300"/>
              <a:buFont typeface="Arial"/>
              <a:buNone/>
            </a:pPr>
            <a:endParaRPr sz="300" b="0" i="0" u="none" strike="noStrike" cap="none" dirty="0">
              <a:solidFill>
                <a:srgbClr val="1C1C1C"/>
              </a:solidFill>
              <a:latin typeface="Arial"/>
              <a:ea typeface="Arial"/>
              <a:cs typeface="Arial"/>
              <a:sym typeface="Arial"/>
            </a:endParaRPr>
          </a:p>
        </p:txBody>
      </p:sp>
      <p:sp>
        <p:nvSpPr>
          <p:cNvPr id="562" name="Google Shape;562;p68"/>
          <p:cNvSpPr/>
          <p:nvPr/>
        </p:nvSpPr>
        <p:spPr>
          <a:xfrm>
            <a:off x="3499844" y="2544718"/>
            <a:ext cx="2121057" cy="955607"/>
          </a:xfrm>
          <a:custGeom>
            <a:avLst/>
            <a:gdLst/>
            <a:ahLst/>
            <a:cxnLst/>
            <a:rect l="l" t="t" r="r" b="b"/>
            <a:pathLst>
              <a:path w="3019298" h="1811578" extrusionOk="0">
                <a:moveTo>
                  <a:pt x="0" y="0"/>
                </a:moveTo>
                <a:lnTo>
                  <a:pt x="3019298" y="0"/>
                </a:lnTo>
                <a:lnTo>
                  <a:pt x="3019298" y="1811578"/>
                </a:lnTo>
                <a:lnTo>
                  <a:pt x="0" y="1811578"/>
                </a:lnTo>
                <a:lnTo>
                  <a:pt x="0" y="0"/>
                </a:lnTo>
                <a:close/>
              </a:path>
            </a:pathLst>
          </a:custGeom>
          <a:solidFill>
            <a:srgbClr val="546CB6"/>
          </a:solidFill>
          <a:ln w="25400" cap="flat" cmpd="sng">
            <a:solidFill>
              <a:srgbClr val="FFFFFF"/>
            </a:solidFill>
            <a:prstDash val="solid"/>
            <a:round/>
            <a:headEnd type="none" w="sm" len="sm"/>
            <a:tailEnd type="none" w="sm" len="sm"/>
          </a:ln>
        </p:spPr>
        <p:txBody>
          <a:bodyPr spcFirstLastPara="1" wrap="square" lIns="123750" tIns="123750" rIns="123750" bIns="123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a:solidFill>
                  <a:srgbClr val="FFFFFF"/>
                </a:solidFill>
                <a:latin typeface="Arial"/>
                <a:ea typeface="Arial"/>
                <a:cs typeface="Arial"/>
                <a:sym typeface="Arial"/>
              </a:rPr>
              <a:t>Monitor for integrity of implementation / evaluation</a:t>
            </a:r>
            <a:endParaRPr sz="900" b="0" i="0" u="none" strike="noStrike" cap="none" dirty="0">
              <a:solidFill>
                <a:srgbClr val="000000"/>
              </a:solidFill>
              <a:latin typeface="Arial"/>
              <a:ea typeface="Arial"/>
              <a:cs typeface="Arial"/>
              <a:sym typeface="Arial"/>
            </a:endParaRPr>
          </a:p>
        </p:txBody>
      </p:sp>
      <p:sp>
        <p:nvSpPr>
          <p:cNvPr id="563" name="Google Shape;563;p68"/>
          <p:cNvSpPr/>
          <p:nvPr/>
        </p:nvSpPr>
        <p:spPr>
          <a:xfrm>
            <a:off x="1950095" y="3499093"/>
            <a:ext cx="5217800" cy="350175"/>
          </a:xfrm>
          <a:custGeom>
            <a:avLst/>
            <a:gdLst/>
            <a:ahLst/>
            <a:cxnLst/>
            <a:rect l="l" t="t" r="r" b="b"/>
            <a:pathLst>
              <a:path w="7427473" h="663838" extrusionOk="0">
                <a:moveTo>
                  <a:pt x="7427473" y="0"/>
                </a:moveTo>
                <a:lnTo>
                  <a:pt x="7427473" y="349019"/>
                </a:lnTo>
                <a:lnTo>
                  <a:pt x="0" y="349019"/>
                </a:lnTo>
                <a:lnTo>
                  <a:pt x="0" y="663838"/>
                </a:lnTo>
              </a:path>
            </a:pathLst>
          </a:custGeom>
          <a:noFill/>
          <a:ln w="9525" cap="flat" cmpd="sng">
            <a:solidFill>
              <a:srgbClr val="498CBC"/>
            </a:solidFill>
            <a:prstDash val="solid"/>
            <a:round/>
            <a:headEnd type="none" w="sm" len="sm"/>
            <a:tailEnd type="stealth" w="med" len="med"/>
          </a:ln>
        </p:spPr>
        <p:txBody>
          <a:bodyPr spcFirstLastPara="1" wrap="square" lIns="2281600" tIns="211675" rIns="2281600" bIns="211675" anchor="ctr" anchorCtr="0">
            <a:noAutofit/>
          </a:bodyPr>
          <a:lstStyle/>
          <a:p>
            <a:pPr marL="0" marR="0" lvl="0" indent="0" algn="ctr" rtl="0">
              <a:lnSpc>
                <a:spcPct val="90000"/>
              </a:lnSpc>
              <a:spcBef>
                <a:spcPts val="0"/>
              </a:spcBef>
              <a:spcAft>
                <a:spcPts val="0"/>
              </a:spcAft>
              <a:buClr>
                <a:srgbClr val="000000"/>
              </a:buClr>
              <a:buSzPts val="300"/>
              <a:buFont typeface="Arial"/>
              <a:buNone/>
            </a:pPr>
            <a:endParaRPr sz="300" b="0" i="0" u="none" strike="noStrike" cap="none" dirty="0">
              <a:solidFill>
                <a:srgbClr val="1C1C1C"/>
              </a:solidFill>
              <a:latin typeface="Arial"/>
              <a:ea typeface="Arial"/>
              <a:cs typeface="Arial"/>
              <a:sym typeface="Arial"/>
            </a:endParaRPr>
          </a:p>
        </p:txBody>
      </p:sp>
      <p:sp>
        <p:nvSpPr>
          <p:cNvPr id="564" name="Google Shape;564;p68"/>
          <p:cNvSpPr/>
          <p:nvPr/>
        </p:nvSpPr>
        <p:spPr>
          <a:xfrm>
            <a:off x="6111065" y="2544718"/>
            <a:ext cx="2121057" cy="955607"/>
          </a:xfrm>
          <a:custGeom>
            <a:avLst/>
            <a:gdLst/>
            <a:ahLst/>
            <a:cxnLst/>
            <a:rect l="l" t="t" r="r" b="b"/>
            <a:pathLst>
              <a:path w="3019298" h="1811578" extrusionOk="0">
                <a:moveTo>
                  <a:pt x="0" y="0"/>
                </a:moveTo>
                <a:lnTo>
                  <a:pt x="3019298" y="0"/>
                </a:lnTo>
                <a:lnTo>
                  <a:pt x="3019298" y="1811578"/>
                </a:lnTo>
                <a:lnTo>
                  <a:pt x="0" y="1811578"/>
                </a:lnTo>
                <a:lnTo>
                  <a:pt x="0" y="0"/>
                </a:lnTo>
                <a:close/>
              </a:path>
            </a:pathLst>
          </a:custGeom>
          <a:solidFill>
            <a:srgbClr val="517EBB"/>
          </a:solidFill>
          <a:ln w="25400" cap="flat" cmpd="sng">
            <a:solidFill>
              <a:srgbClr val="FFFFFF"/>
            </a:solidFill>
            <a:prstDash val="solid"/>
            <a:round/>
            <a:headEnd type="none" w="sm" len="sm"/>
            <a:tailEnd type="none" w="sm" len="sm"/>
          </a:ln>
        </p:spPr>
        <p:txBody>
          <a:bodyPr spcFirstLastPara="1" wrap="square" lIns="123750" tIns="123750" rIns="123750" bIns="123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a:solidFill>
                  <a:srgbClr val="FFFFFF"/>
                </a:solidFill>
                <a:latin typeface="Arial"/>
                <a:ea typeface="Arial"/>
                <a:cs typeface="Arial"/>
                <a:sym typeface="Arial"/>
              </a:rPr>
              <a:t>Follow up data collection</a:t>
            </a:r>
            <a:endParaRPr sz="900" b="0" i="0" u="none" strike="noStrike" cap="none" dirty="0">
              <a:solidFill>
                <a:srgbClr val="000000"/>
              </a:solidFill>
              <a:latin typeface="Arial"/>
              <a:ea typeface="Arial"/>
              <a:cs typeface="Arial"/>
              <a:sym typeface="Arial"/>
            </a:endParaRPr>
          </a:p>
        </p:txBody>
      </p:sp>
      <p:sp>
        <p:nvSpPr>
          <p:cNvPr id="565" name="Google Shape;565;p68"/>
          <p:cNvSpPr/>
          <p:nvPr/>
        </p:nvSpPr>
        <p:spPr>
          <a:xfrm>
            <a:off x="3010301" y="4319802"/>
            <a:ext cx="466346" cy="48235"/>
          </a:xfrm>
          <a:custGeom>
            <a:avLst/>
            <a:gdLst/>
            <a:ahLst/>
            <a:cxnLst/>
            <a:rect l="l" t="t" r="r" b="b"/>
            <a:pathLst>
              <a:path w="663838" h="91440" extrusionOk="0">
                <a:moveTo>
                  <a:pt x="0" y="45720"/>
                </a:moveTo>
                <a:lnTo>
                  <a:pt x="663838" y="45720"/>
                </a:lnTo>
              </a:path>
            </a:pathLst>
          </a:custGeom>
          <a:noFill/>
          <a:ln w="9525" cap="flat" cmpd="sng">
            <a:solidFill>
              <a:srgbClr val="45A6C3"/>
            </a:solidFill>
            <a:prstDash val="solid"/>
            <a:round/>
            <a:headEnd type="none" w="sm" len="sm"/>
            <a:tailEnd type="stealth" w="med" len="med"/>
          </a:ln>
        </p:spPr>
        <p:txBody>
          <a:bodyPr spcFirstLastPara="1" wrap="square" lIns="210925" tIns="27225" rIns="210925" bIns="27225" anchor="ctr" anchorCtr="0">
            <a:noAutofit/>
          </a:bodyPr>
          <a:lstStyle/>
          <a:p>
            <a:pPr marL="0" marR="0" lvl="0" indent="0" algn="ctr" rtl="0">
              <a:lnSpc>
                <a:spcPct val="90000"/>
              </a:lnSpc>
              <a:spcBef>
                <a:spcPts val="0"/>
              </a:spcBef>
              <a:spcAft>
                <a:spcPts val="0"/>
              </a:spcAft>
              <a:buClr>
                <a:srgbClr val="000000"/>
              </a:buClr>
              <a:buSzPts val="300"/>
              <a:buFont typeface="Arial"/>
              <a:buNone/>
            </a:pPr>
            <a:endParaRPr sz="300" b="0" i="0" u="none" strike="noStrike" cap="none" dirty="0">
              <a:solidFill>
                <a:srgbClr val="1C1C1C"/>
              </a:solidFill>
              <a:latin typeface="Arial"/>
              <a:ea typeface="Arial"/>
              <a:cs typeface="Arial"/>
              <a:sym typeface="Arial"/>
            </a:endParaRPr>
          </a:p>
        </p:txBody>
      </p:sp>
      <p:sp>
        <p:nvSpPr>
          <p:cNvPr id="566" name="Google Shape;566;p68"/>
          <p:cNvSpPr/>
          <p:nvPr/>
        </p:nvSpPr>
        <p:spPr>
          <a:xfrm>
            <a:off x="888623" y="3866250"/>
            <a:ext cx="2121057" cy="955607"/>
          </a:xfrm>
          <a:custGeom>
            <a:avLst/>
            <a:gdLst/>
            <a:ahLst/>
            <a:cxnLst/>
            <a:rect l="l" t="t" r="r" b="b"/>
            <a:pathLst>
              <a:path w="3019298" h="1811578" extrusionOk="0">
                <a:moveTo>
                  <a:pt x="0" y="0"/>
                </a:moveTo>
                <a:lnTo>
                  <a:pt x="3019298" y="0"/>
                </a:lnTo>
                <a:lnTo>
                  <a:pt x="3019298" y="1811578"/>
                </a:lnTo>
                <a:lnTo>
                  <a:pt x="0" y="1811578"/>
                </a:lnTo>
                <a:lnTo>
                  <a:pt x="0" y="0"/>
                </a:lnTo>
                <a:close/>
              </a:path>
            </a:pathLst>
          </a:custGeom>
          <a:solidFill>
            <a:srgbClr val="4D92C0"/>
          </a:solidFill>
          <a:ln w="25400" cap="flat" cmpd="sng">
            <a:solidFill>
              <a:srgbClr val="FFFFFF"/>
            </a:solidFill>
            <a:prstDash val="solid"/>
            <a:round/>
            <a:headEnd type="none" w="sm" len="sm"/>
            <a:tailEnd type="none" w="sm" len="sm"/>
          </a:ln>
        </p:spPr>
        <p:txBody>
          <a:bodyPr spcFirstLastPara="1" wrap="square" lIns="123750" tIns="123750" rIns="123750" bIns="123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dirty="0">
                <a:solidFill>
                  <a:srgbClr val="FFFFFF"/>
                </a:solidFill>
                <a:latin typeface="Arial"/>
                <a:ea typeface="Arial"/>
                <a:cs typeface="Arial"/>
                <a:sym typeface="Arial"/>
              </a:rPr>
              <a:t>Estimate impact (treatment vs. control)</a:t>
            </a:r>
            <a:endParaRPr sz="900" b="0" i="0" u="none" strike="noStrike" cap="none" dirty="0">
              <a:solidFill>
                <a:srgbClr val="000000"/>
              </a:solidFill>
              <a:latin typeface="Arial"/>
              <a:ea typeface="Arial"/>
              <a:cs typeface="Arial"/>
              <a:sym typeface="Arial"/>
            </a:endParaRPr>
          </a:p>
        </p:txBody>
      </p:sp>
      <p:sp>
        <p:nvSpPr>
          <p:cNvPr id="567" name="Google Shape;567;p68"/>
          <p:cNvSpPr/>
          <p:nvPr/>
        </p:nvSpPr>
        <p:spPr>
          <a:xfrm>
            <a:off x="3499844" y="3866250"/>
            <a:ext cx="2121057" cy="955607"/>
          </a:xfrm>
          <a:custGeom>
            <a:avLst/>
            <a:gdLst/>
            <a:ahLst/>
            <a:cxnLst/>
            <a:rect l="l" t="t" r="r" b="b"/>
            <a:pathLst>
              <a:path w="3019298" h="1811578" extrusionOk="0">
                <a:moveTo>
                  <a:pt x="0" y="0"/>
                </a:moveTo>
                <a:lnTo>
                  <a:pt x="3019298" y="0"/>
                </a:lnTo>
                <a:lnTo>
                  <a:pt x="3019298" y="1811578"/>
                </a:lnTo>
                <a:lnTo>
                  <a:pt x="0" y="1811578"/>
                </a:lnTo>
                <a:lnTo>
                  <a:pt x="0" y="0"/>
                </a:lnTo>
                <a:close/>
              </a:path>
            </a:pathLst>
          </a:custGeom>
          <a:solidFill>
            <a:srgbClr val="4AA9C5"/>
          </a:solidFill>
          <a:ln w="25400" cap="flat" cmpd="sng">
            <a:solidFill>
              <a:srgbClr val="FFFFFF"/>
            </a:solidFill>
            <a:prstDash val="solid"/>
            <a:round/>
            <a:headEnd type="none" w="sm" len="sm"/>
            <a:tailEnd type="none" w="sm" len="sm"/>
          </a:ln>
        </p:spPr>
        <p:txBody>
          <a:bodyPr spcFirstLastPara="1" wrap="square" lIns="123750" tIns="123750" rIns="123750" bIns="123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a:solidFill>
                  <a:srgbClr val="FFFFFF"/>
                </a:solidFill>
                <a:latin typeface="Arial"/>
                <a:ea typeface="Arial"/>
                <a:cs typeface="Arial"/>
                <a:sym typeface="Arial"/>
              </a:rPr>
              <a:t>Assess statistical &amp; practical significance</a:t>
            </a:r>
            <a:endParaRPr sz="900" b="0" i="0" u="none" strike="noStrike" cap="none" dirty="0">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subTitle" idx="1"/>
          </p:nvPr>
        </p:nvSpPr>
        <p:spPr>
          <a:xfrm>
            <a:off x="919675" y="2941325"/>
            <a:ext cx="6948000" cy="128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3765"/>
              <a:buNone/>
            </a:pPr>
            <a:r>
              <a:rPr lang="en"/>
              <a:t>How to Design an RCT?</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0"/>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Considerations for RCT Design</a:t>
            </a:r>
            <a:endParaRPr dirty="0"/>
          </a:p>
        </p:txBody>
      </p:sp>
      <p:sp>
        <p:nvSpPr>
          <p:cNvPr id="578" name="Google Shape;578;p70"/>
          <p:cNvSpPr txBox="1"/>
          <p:nvPr/>
        </p:nvSpPr>
        <p:spPr>
          <a:xfrm>
            <a:off x="719550" y="1346775"/>
            <a:ext cx="7704900" cy="21240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600"/>
              </a:spcBef>
              <a:spcAft>
                <a:spcPts val="0"/>
              </a:spcAft>
              <a:buSzPts val="1800"/>
              <a:buFont typeface="Calibri"/>
              <a:buAutoNum type="arabicPeriod"/>
            </a:pPr>
            <a:r>
              <a:rPr lang="en" sz="1800">
                <a:latin typeface="Calibri"/>
                <a:ea typeface="Calibri"/>
                <a:cs typeface="Calibri"/>
                <a:sym typeface="Calibri"/>
              </a:rPr>
              <a:t>Unit of randomization </a:t>
            </a:r>
            <a:endParaRPr sz="1800" dirty="0">
              <a:latin typeface="Calibri"/>
              <a:ea typeface="Calibri"/>
              <a:cs typeface="Calibri"/>
              <a:sym typeface="Calibri"/>
            </a:endParaRPr>
          </a:p>
          <a:p>
            <a:pPr marL="457200" lvl="0" indent="-342900" algn="l" rtl="0">
              <a:lnSpc>
                <a:spcPct val="200000"/>
              </a:lnSpc>
              <a:spcBef>
                <a:spcPts val="0"/>
              </a:spcBef>
              <a:spcAft>
                <a:spcPts val="0"/>
              </a:spcAft>
              <a:buSzPts val="1800"/>
              <a:buFont typeface="Calibri"/>
              <a:buAutoNum type="arabicPeriod"/>
            </a:pPr>
            <a:r>
              <a:rPr lang="en" sz="1800">
                <a:latin typeface="Calibri"/>
                <a:ea typeface="Calibri"/>
                <a:cs typeface="Calibri"/>
                <a:sym typeface="Calibri"/>
              </a:rPr>
              <a:t>Real world constraints</a:t>
            </a:r>
            <a:endParaRPr sz="1800" dirty="0">
              <a:latin typeface="Calibri"/>
              <a:ea typeface="Calibri"/>
              <a:cs typeface="Calibri"/>
              <a:sym typeface="Calibri"/>
            </a:endParaRPr>
          </a:p>
          <a:p>
            <a:pPr marL="457200" lvl="0" indent="-342900" algn="l" rtl="0">
              <a:lnSpc>
                <a:spcPct val="200000"/>
              </a:lnSpc>
              <a:spcBef>
                <a:spcPts val="0"/>
              </a:spcBef>
              <a:spcAft>
                <a:spcPts val="0"/>
              </a:spcAft>
              <a:buSzPts val="1800"/>
              <a:buFont typeface="Calibri"/>
              <a:buAutoNum type="arabicPeriod"/>
            </a:pPr>
            <a:r>
              <a:rPr lang="en" sz="1800">
                <a:latin typeface="Calibri"/>
                <a:ea typeface="Calibri"/>
                <a:cs typeface="Calibri"/>
                <a:sym typeface="Calibri"/>
              </a:rPr>
              <a:t>Types of RCT</a:t>
            </a:r>
            <a:endParaRPr sz="1800" dirty="0">
              <a:latin typeface="Calibri"/>
              <a:ea typeface="Calibri"/>
              <a:cs typeface="Calibri"/>
              <a:sym typeface="Calibri"/>
            </a:endParaRPr>
          </a:p>
          <a:p>
            <a:pPr marL="457200" lvl="0" indent="-342900" algn="l" rtl="0">
              <a:lnSpc>
                <a:spcPct val="200000"/>
              </a:lnSpc>
              <a:spcBef>
                <a:spcPts val="0"/>
              </a:spcBef>
              <a:spcAft>
                <a:spcPts val="0"/>
              </a:spcAft>
              <a:buSzPts val="1800"/>
              <a:buFont typeface="Calibri"/>
              <a:buAutoNum type="arabicPeriod"/>
            </a:pPr>
            <a:r>
              <a:rPr lang="en" sz="1800">
                <a:latin typeface="Calibri"/>
                <a:ea typeface="Calibri"/>
                <a:cs typeface="Calibri"/>
                <a:sym typeface="Calibri"/>
              </a:rPr>
              <a:t>Sample size determination</a:t>
            </a:r>
            <a:endParaRPr sz="1800" dirty="0">
              <a:latin typeface="Calibri"/>
              <a:ea typeface="Calibri"/>
              <a:cs typeface="Calibri"/>
              <a:sym typeface="Calibri"/>
            </a:endParaRPr>
          </a:p>
        </p:txBody>
      </p:sp>
      <p:sp>
        <p:nvSpPr>
          <p:cNvPr id="579" name="Google Shape;579;p70"/>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1"/>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Unit of Randomization</a:t>
            </a:r>
            <a:endParaRPr dirty="0"/>
          </a:p>
        </p:txBody>
      </p:sp>
      <p:sp>
        <p:nvSpPr>
          <p:cNvPr id="585" name="Google Shape;585;p71"/>
          <p:cNvSpPr txBox="1"/>
          <p:nvPr/>
        </p:nvSpPr>
        <p:spPr>
          <a:xfrm>
            <a:off x="719550" y="1346775"/>
            <a:ext cx="7704900" cy="204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 sz="1800">
                <a:latin typeface="Calibri"/>
                <a:ea typeface="Calibri"/>
                <a:cs typeface="Calibri"/>
                <a:sym typeface="Calibri"/>
              </a:rPr>
              <a:t>Randomize at the</a:t>
            </a:r>
            <a:r>
              <a:rPr lang="en" sz="1800" b="1">
                <a:solidFill>
                  <a:srgbClr val="980000"/>
                </a:solidFill>
                <a:latin typeface="Calibri"/>
                <a:ea typeface="Calibri"/>
                <a:cs typeface="Calibri"/>
                <a:sym typeface="Calibri"/>
              </a:rPr>
              <a:t> individual </a:t>
            </a:r>
            <a:r>
              <a:rPr lang="en" sz="1800">
                <a:latin typeface="Calibri"/>
                <a:ea typeface="Calibri"/>
                <a:cs typeface="Calibri"/>
                <a:sym typeface="Calibri"/>
              </a:rPr>
              <a:t>level?</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a:latin typeface="Calibri"/>
                <a:ea typeface="Calibri"/>
                <a:cs typeface="Calibri"/>
                <a:sym typeface="Calibri"/>
              </a:rPr>
              <a:t>Randomize at the </a:t>
            </a:r>
            <a:r>
              <a:rPr lang="en" sz="1800" b="1">
                <a:solidFill>
                  <a:srgbClr val="006EB9"/>
                </a:solidFill>
                <a:latin typeface="Calibri"/>
                <a:ea typeface="Calibri"/>
                <a:cs typeface="Calibri"/>
                <a:sym typeface="Calibri"/>
              </a:rPr>
              <a:t>group</a:t>
            </a:r>
            <a:r>
              <a:rPr lang="en" sz="1800">
                <a:latin typeface="Calibri"/>
                <a:ea typeface="Calibri"/>
                <a:cs typeface="Calibri"/>
                <a:sym typeface="Calibri"/>
              </a:rPr>
              <a:t> level?</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a:latin typeface="Calibri"/>
                <a:ea typeface="Calibri"/>
                <a:cs typeface="Calibri"/>
                <a:sym typeface="Calibri"/>
              </a:rPr>
              <a:t>Other levels?</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a:latin typeface="Calibri"/>
                <a:ea typeface="Calibri"/>
                <a:cs typeface="Calibri"/>
                <a:sym typeface="Calibri"/>
              </a:rPr>
              <a:t>What are the implications?</a:t>
            </a:r>
            <a:endParaRPr sz="1800" dirty="0">
              <a:latin typeface="Calibri"/>
              <a:ea typeface="Calibri"/>
              <a:cs typeface="Calibri"/>
              <a:sym typeface="Calibri"/>
            </a:endParaRPr>
          </a:p>
          <a:p>
            <a:pPr marL="0" lvl="0" indent="0" algn="l" rtl="0">
              <a:lnSpc>
                <a:spcPct val="115000"/>
              </a:lnSpc>
              <a:spcBef>
                <a:spcPts val="600"/>
              </a:spcBef>
              <a:spcAft>
                <a:spcPts val="0"/>
              </a:spcAft>
              <a:buNone/>
            </a:pPr>
            <a:endParaRPr sz="1800" b="1" dirty="0">
              <a:latin typeface="Calibri"/>
              <a:ea typeface="Calibri"/>
              <a:cs typeface="Calibri"/>
              <a:sym typeface="Calibri"/>
            </a:endParaRPr>
          </a:p>
        </p:txBody>
      </p:sp>
      <p:sp>
        <p:nvSpPr>
          <p:cNvPr id="586" name="Google Shape;586;p7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2"/>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Unit of Randomization</a:t>
            </a:r>
            <a:endParaRPr dirty="0"/>
          </a:p>
        </p:txBody>
      </p:sp>
      <p:sp>
        <p:nvSpPr>
          <p:cNvPr id="592" name="Google Shape;592;p72"/>
          <p:cNvSpPr txBox="1"/>
          <p:nvPr/>
        </p:nvSpPr>
        <p:spPr>
          <a:xfrm>
            <a:off x="719550" y="1346775"/>
            <a:ext cx="7704900" cy="323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 sz="1800" b="1" dirty="0">
                <a:latin typeface="Calibri"/>
                <a:ea typeface="Calibri"/>
                <a:cs typeface="Calibri"/>
                <a:sym typeface="Calibri"/>
              </a:rPr>
              <a:t>What unit does the program target?</a:t>
            </a:r>
            <a:endParaRPr sz="1800" b="1" dirty="0">
              <a:latin typeface="Calibri"/>
              <a:ea typeface="Calibri"/>
              <a:cs typeface="Calibri"/>
              <a:sym typeface="Calibri"/>
            </a:endParaRPr>
          </a:p>
          <a:p>
            <a:pPr marL="0" lvl="0" indent="0" algn="l" rtl="0">
              <a:lnSpc>
                <a:spcPct val="115000"/>
              </a:lnSpc>
              <a:spcBef>
                <a:spcPts val="600"/>
              </a:spcBef>
              <a:spcAft>
                <a:spcPts val="0"/>
              </a:spcAft>
              <a:buNone/>
            </a:pPr>
            <a:r>
              <a:rPr lang="en" sz="1800" dirty="0">
                <a:latin typeface="Calibri"/>
                <a:ea typeface="Calibri"/>
                <a:cs typeface="Calibri"/>
                <a:sym typeface="Calibri"/>
              </a:rPr>
              <a:t>Individual participants?</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dirty="0">
                <a:latin typeface="Calibri"/>
                <a:ea typeface="Calibri"/>
                <a:cs typeface="Calibri"/>
                <a:sym typeface="Calibri"/>
              </a:rPr>
              <a:t>Households?</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dirty="0">
                <a:latin typeface="Calibri"/>
                <a:ea typeface="Calibri"/>
                <a:cs typeface="Calibri"/>
                <a:sym typeface="Calibri"/>
              </a:rPr>
              <a:t>Communities?</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dirty="0">
                <a:latin typeface="Calibri"/>
                <a:ea typeface="Calibri"/>
                <a:cs typeface="Calibri"/>
                <a:sym typeface="Calibri"/>
              </a:rPr>
              <a:t>Schools?</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b="1" dirty="0">
                <a:latin typeface="Calibri"/>
                <a:ea typeface="Calibri"/>
                <a:cs typeface="Calibri"/>
                <a:sym typeface="Calibri"/>
              </a:rPr>
              <a:t>What is the unit of analysis?</a:t>
            </a:r>
            <a:endParaRPr sz="1800" b="1" dirty="0">
              <a:latin typeface="Calibri"/>
              <a:ea typeface="Calibri"/>
              <a:cs typeface="Calibri"/>
              <a:sym typeface="Calibri"/>
            </a:endParaRPr>
          </a:p>
          <a:p>
            <a:pPr marL="0" lvl="0" indent="0" algn="l" rtl="0">
              <a:lnSpc>
                <a:spcPct val="115000"/>
              </a:lnSpc>
              <a:spcBef>
                <a:spcPts val="600"/>
              </a:spcBef>
              <a:spcAft>
                <a:spcPts val="0"/>
              </a:spcAft>
              <a:buNone/>
            </a:pPr>
            <a:r>
              <a:rPr lang="en" sz="1800" dirty="0">
                <a:latin typeface="Calibri"/>
                <a:ea typeface="Calibri"/>
                <a:cs typeface="Calibri"/>
                <a:sym typeface="Calibri"/>
              </a:rPr>
              <a:t>What outcomes do we care about?</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dirty="0">
                <a:latin typeface="Calibri"/>
                <a:ea typeface="Calibri"/>
                <a:cs typeface="Calibri"/>
                <a:sym typeface="Calibri"/>
              </a:rPr>
              <a:t>At what level can we measure them?</a:t>
            </a:r>
            <a:endParaRPr sz="1800" b="1" dirty="0">
              <a:latin typeface="Calibri"/>
              <a:ea typeface="Calibri"/>
              <a:cs typeface="Calibri"/>
              <a:sym typeface="Calibri"/>
            </a:endParaRPr>
          </a:p>
        </p:txBody>
      </p:sp>
      <p:sp>
        <p:nvSpPr>
          <p:cNvPr id="593" name="Google Shape;593;p72"/>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3"/>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Unit of Randomization</a:t>
            </a:r>
            <a:endParaRPr dirty="0"/>
          </a:p>
        </p:txBody>
      </p:sp>
      <p:pic>
        <p:nvPicPr>
          <p:cNvPr id="599" name="Google Shape;599;p73"/>
          <p:cNvPicPr preferRelativeResize="0"/>
          <p:nvPr/>
        </p:nvPicPr>
        <p:blipFill>
          <a:blip r:embed="rId3">
            <a:alphaModFix/>
          </a:blip>
          <a:stretch>
            <a:fillRect/>
          </a:stretch>
        </p:blipFill>
        <p:spPr>
          <a:xfrm>
            <a:off x="990600" y="1182350"/>
            <a:ext cx="6979672" cy="3808751"/>
          </a:xfrm>
          <a:prstGeom prst="rect">
            <a:avLst/>
          </a:prstGeom>
          <a:noFill/>
          <a:ln>
            <a:noFill/>
          </a:ln>
        </p:spPr>
      </p:pic>
      <p:sp>
        <p:nvSpPr>
          <p:cNvPr id="600" name="Google Shape;600;p73"/>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4"/>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Unit of Randomization - Individual?</a:t>
            </a:r>
            <a:endParaRPr dirty="0"/>
          </a:p>
        </p:txBody>
      </p:sp>
      <p:pic>
        <p:nvPicPr>
          <p:cNvPr id="606" name="Google Shape;606;p74"/>
          <p:cNvPicPr preferRelativeResize="0"/>
          <p:nvPr/>
        </p:nvPicPr>
        <p:blipFill>
          <a:blip r:embed="rId3">
            <a:alphaModFix/>
          </a:blip>
          <a:stretch>
            <a:fillRect/>
          </a:stretch>
        </p:blipFill>
        <p:spPr>
          <a:xfrm>
            <a:off x="838200" y="1182350"/>
            <a:ext cx="7026272" cy="3808750"/>
          </a:xfrm>
          <a:prstGeom prst="rect">
            <a:avLst/>
          </a:prstGeom>
          <a:noFill/>
          <a:ln>
            <a:noFill/>
          </a:ln>
        </p:spPr>
      </p:pic>
      <p:sp>
        <p:nvSpPr>
          <p:cNvPr id="607" name="Google Shape;607;p74"/>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5"/>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Unit of Randomization - Class?</a:t>
            </a:r>
            <a:endParaRPr dirty="0"/>
          </a:p>
        </p:txBody>
      </p:sp>
      <p:pic>
        <p:nvPicPr>
          <p:cNvPr id="613" name="Google Shape;613;p75"/>
          <p:cNvPicPr preferRelativeResize="0"/>
          <p:nvPr/>
        </p:nvPicPr>
        <p:blipFill>
          <a:blip r:embed="rId3">
            <a:alphaModFix/>
          </a:blip>
          <a:stretch>
            <a:fillRect/>
          </a:stretch>
        </p:blipFill>
        <p:spPr>
          <a:xfrm>
            <a:off x="914400" y="1182350"/>
            <a:ext cx="7075156" cy="3808751"/>
          </a:xfrm>
          <a:prstGeom prst="rect">
            <a:avLst/>
          </a:prstGeom>
          <a:noFill/>
          <a:ln>
            <a:noFill/>
          </a:ln>
        </p:spPr>
      </p:pic>
      <p:sp>
        <p:nvSpPr>
          <p:cNvPr id="614" name="Google Shape;614;p75"/>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6"/>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Unit of Randomization - School?</a:t>
            </a:r>
            <a:endParaRPr dirty="0"/>
          </a:p>
        </p:txBody>
      </p:sp>
      <p:pic>
        <p:nvPicPr>
          <p:cNvPr id="620" name="Google Shape;620;p76"/>
          <p:cNvPicPr preferRelativeResize="0"/>
          <p:nvPr/>
        </p:nvPicPr>
        <p:blipFill>
          <a:blip r:embed="rId3">
            <a:alphaModFix/>
          </a:blip>
          <a:stretch>
            <a:fillRect/>
          </a:stretch>
        </p:blipFill>
        <p:spPr>
          <a:xfrm>
            <a:off x="1143000" y="1182350"/>
            <a:ext cx="6764619" cy="3808749"/>
          </a:xfrm>
          <a:prstGeom prst="rect">
            <a:avLst/>
          </a:prstGeom>
          <a:noFill/>
          <a:ln>
            <a:noFill/>
          </a:ln>
        </p:spPr>
      </p:pic>
      <p:sp>
        <p:nvSpPr>
          <p:cNvPr id="621" name="Google Shape;621;p76"/>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7"/>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Unit of Randomization - How to Decide?</a:t>
            </a:r>
            <a:endParaRPr dirty="0"/>
          </a:p>
        </p:txBody>
      </p:sp>
      <p:sp>
        <p:nvSpPr>
          <p:cNvPr id="627" name="Google Shape;627;p77"/>
          <p:cNvSpPr txBox="1"/>
          <p:nvPr/>
        </p:nvSpPr>
        <p:spPr>
          <a:xfrm>
            <a:off x="719550" y="1346775"/>
            <a:ext cx="8047200" cy="339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 sz="1800" b="1" dirty="0">
                <a:latin typeface="Calibri"/>
                <a:ea typeface="Calibri"/>
                <a:cs typeface="Calibri"/>
                <a:sym typeface="Calibri"/>
              </a:rPr>
              <a:t>Nature of the program</a:t>
            </a:r>
            <a:endParaRPr sz="1800" b="1" dirty="0">
              <a:latin typeface="Calibri"/>
              <a:ea typeface="Calibri"/>
              <a:cs typeface="Calibri"/>
              <a:sym typeface="Calibri"/>
            </a:endParaRPr>
          </a:p>
          <a:p>
            <a:pPr marL="457200" lvl="0" indent="-342900" algn="l" rtl="0">
              <a:lnSpc>
                <a:spcPct val="115000"/>
              </a:lnSpc>
              <a:spcBef>
                <a:spcPts val="600"/>
              </a:spcBef>
              <a:spcAft>
                <a:spcPts val="0"/>
              </a:spcAft>
              <a:buSzPts val="1800"/>
              <a:buFont typeface="Calibri"/>
              <a:buChar char="❏"/>
            </a:pPr>
            <a:r>
              <a:rPr lang="en" sz="1800" dirty="0">
                <a:latin typeface="Calibri"/>
                <a:ea typeface="Calibri"/>
                <a:cs typeface="Calibri"/>
                <a:sym typeface="Calibri"/>
              </a:rPr>
              <a:t>How is the intervention administered?</a:t>
            </a:r>
            <a:endParaRPr sz="1800" dirty="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 sz="1800" dirty="0">
                <a:latin typeface="Calibri"/>
                <a:ea typeface="Calibri"/>
                <a:cs typeface="Calibri"/>
                <a:sym typeface="Calibri"/>
              </a:rPr>
              <a:t>What is the “catchment area” of each unit of intervention?</a:t>
            </a:r>
            <a:endParaRPr sz="1800" dirty="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 sz="1800" dirty="0">
                <a:latin typeface="Calibri"/>
                <a:ea typeface="Calibri"/>
                <a:cs typeface="Calibri"/>
                <a:sym typeface="Calibri"/>
              </a:rPr>
              <a:t>How wide is the potential impact?</a:t>
            </a:r>
            <a:endParaRPr sz="1800" b="1" dirty="0">
              <a:latin typeface="Calibri"/>
              <a:ea typeface="Calibri"/>
              <a:cs typeface="Calibri"/>
              <a:sym typeface="Calibri"/>
            </a:endParaRPr>
          </a:p>
          <a:p>
            <a:pPr marL="0" lvl="0" indent="0" algn="l" rtl="0">
              <a:lnSpc>
                <a:spcPct val="115000"/>
              </a:lnSpc>
              <a:spcBef>
                <a:spcPts val="600"/>
              </a:spcBef>
              <a:spcAft>
                <a:spcPts val="0"/>
              </a:spcAft>
              <a:buNone/>
            </a:pPr>
            <a:r>
              <a:rPr lang="en" sz="1800" b="1" dirty="0">
                <a:latin typeface="Calibri"/>
                <a:ea typeface="Calibri"/>
                <a:cs typeface="Calibri"/>
                <a:sym typeface="Calibri"/>
              </a:rPr>
              <a:t>Sample size</a:t>
            </a:r>
            <a:endParaRPr sz="1800" b="1" dirty="0">
              <a:latin typeface="Calibri"/>
              <a:ea typeface="Calibri"/>
              <a:cs typeface="Calibri"/>
              <a:sym typeface="Calibri"/>
            </a:endParaRPr>
          </a:p>
          <a:p>
            <a:pPr marL="457200" lvl="0" indent="-342900" algn="l" rtl="0">
              <a:lnSpc>
                <a:spcPct val="115000"/>
              </a:lnSpc>
              <a:spcBef>
                <a:spcPts val="600"/>
              </a:spcBef>
              <a:spcAft>
                <a:spcPts val="0"/>
              </a:spcAft>
              <a:buSzPts val="1800"/>
              <a:buFont typeface="Calibri"/>
              <a:buChar char="❏"/>
            </a:pPr>
            <a:r>
              <a:rPr lang="en" sz="1800" dirty="0">
                <a:latin typeface="Calibri"/>
                <a:ea typeface="Calibri"/>
                <a:cs typeface="Calibri"/>
                <a:sym typeface="Calibri"/>
              </a:rPr>
              <a:t>If randomize at village level, are there enough villages?</a:t>
            </a:r>
            <a:endParaRPr sz="1800" dirty="0">
              <a:latin typeface="Calibri"/>
              <a:ea typeface="Calibri"/>
              <a:cs typeface="Calibri"/>
              <a:sym typeface="Calibri"/>
            </a:endParaRPr>
          </a:p>
          <a:p>
            <a:pPr marL="0" lvl="0" indent="0" algn="l" rtl="0">
              <a:lnSpc>
                <a:spcPct val="115000"/>
              </a:lnSpc>
              <a:spcBef>
                <a:spcPts val="600"/>
              </a:spcBef>
              <a:spcAft>
                <a:spcPts val="0"/>
              </a:spcAft>
              <a:buNone/>
            </a:pPr>
            <a:r>
              <a:rPr lang="en" sz="1800" b="1" dirty="0">
                <a:latin typeface="Calibri"/>
                <a:ea typeface="Calibri"/>
                <a:cs typeface="Calibri"/>
                <a:sym typeface="Calibri"/>
              </a:rPr>
              <a:t>Spillovers/contamination </a:t>
            </a:r>
            <a:endParaRPr sz="1800" b="1" dirty="0">
              <a:latin typeface="Calibri"/>
              <a:ea typeface="Calibri"/>
              <a:cs typeface="Calibri"/>
              <a:sym typeface="Calibri"/>
            </a:endParaRPr>
          </a:p>
          <a:p>
            <a:pPr marL="457200" lvl="0" indent="-342900" algn="l" rtl="0">
              <a:lnSpc>
                <a:spcPct val="115000"/>
              </a:lnSpc>
              <a:spcBef>
                <a:spcPts val="600"/>
              </a:spcBef>
              <a:spcAft>
                <a:spcPts val="0"/>
              </a:spcAft>
              <a:buSzPts val="1800"/>
              <a:buFont typeface="Calibri"/>
              <a:buChar char="❏"/>
            </a:pPr>
            <a:r>
              <a:rPr lang="en" sz="1800" dirty="0">
                <a:latin typeface="Calibri"/>
                <a:ea typeface="Calibri"/>
                <a:cs typeface="Calibri"/>
                <a:sym typeface="Calibri"/>
              </a:rPr>
              <a:t>If randomize within a class/a community, how likely will beneficiaries share treatment (information, assets, etc.) with those in the control group?</a:t>
            </a:r>
            <a:endParaRPr sz="1800" dirty="0">
              <a:latin typeface="Calibri"/>
              <a:ea typeface="Calibri"/>
              <a:cs typeface="Calibri"/>
              <a:sym typeface="Calibri"/>
            </a:endParaRPr>
          </a:p>
        </p:txBody>
      </p:sp>
      <p:sp>
        <p:nvSpPr>
          <p:cNvPr id="628" name="Google Shape;628;p77"/>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6"/>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sp>
        <p:nvSpPr>
          <p:cNvPr id="176" name="Google Shape;176;p36"/>
          <p:cNvSpPr txBox="1"/>
          <p:nvPr/>
        </p:nvSpPr>
        <p:spPr>
          <a:xfrm>
            <a:off x="359675" y="683425"/>
            <a:ext cx="8564100" cy="7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a:t>Have you ever wondered…</a:t>
            </a:r>
            <a:endParaRPr sz="1700" dirty="0"/>
          </a:p>
          <a:p>
            <a:pPr marL="0" lvl="0" indent="0" algn="l" rtl="0">
              <a:lnSpc>
                <a:spcPct val="115000"/>
              </a:lnSpc>
              <a:spcBef>
                <a:spcPts val="0"/>
              </a:spcBef>
              <a:spcAft>
                <a:spcPts val="0"/>
              </a:spcAft>
              <a:buNone/>
            </a:pPr>
            <a:r>
              <a:rPr lang="en" sz="1700"/>
              <a:t>how would beneficiaries have fared had a program/policy </a:t>
            </a:r>
            <a:r>
              <a:rPr lang="en" sz="1700" b="1"/>
              <a:t>never</a:t>
            </a:r>
            <a:r>
              <a:rPr lang="en" sz="1700"/>
              <a:t> been implemented?</a:t>
            </a:r>
            <a:endParaRPr sz="1700" dirty="0"/>
          </a:p>
        </p:txBody>
      </p:sp>
      <p:pic>
        <p:nvPicPr>
          <p:cNvPr id="177" name="Google Shape;177;p36"/>
          <p:cNvPicPr preferRelativeResize="0"/>
          <p:nvPr/>
        </p:nvPicPr>
        <p:blipFill>
          <a:blip r:embed="rId3">
            <a:alphaModFix/>
          </a:blip>
          <a:stretch>
            <a:fillRect/>
          </a:stretch>
        </p:blipFill>
        <p:spPr>
          <a:xfrm>
            <a:off x="3507260" y="1707450"/>
            <a:ext cx="2268925" cy="9752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8"/>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 World Constraints - Fairness</a:t>
            </a:r>
            <a:endParaRPr dirty="0"/>
          </a:p>
        </p:txBody>
      </p:sp>
      <p:sp>
        <p:nvSpPr>
          <p:cNvPr id="634" name="Google Shape;634;p78"/>
          <p:cNvSpPr txBox="1"/>
          <p:nvPr/>
        </p:nvSpPr>
        <p:spPr>
          <a:xfrm>
            <a:off x="719550" y="1346775"/>
            <a:ext cx="8047200" cy="25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None/>
            </a:pPr>
            <a:r>
              <a:rPr lang="en" sz="1800" dirty="0">
                <a:latin typeface="Calibri"/>
                <a:ea typeface="Calibri"/>
                <a:cs typeface="Calibri"/>
                <a:sym typeface="Calibri"/>
              </a:rPr>
              <a:t>Randomizing at the</a:t>
            </a:r>
            <a:r>
              <a:rPr lang="en" sz="1800" b="1" dirty="0">
                <a:solidFill>
                  <a:srgbClr val="006EB9"/>
                </a:solidFill>
                <a:latin typeface="Calibri"/>
                <a:ea typeface="Calibri"/>
                <a:cs typeface="Calibri"/>
                <a:sym typeface="Calibri"/>
              </a:rPr>
              <a:t> individual level </a:t>
            </a:r>
            <a:r>
              <a:rPr lang="en" sz="1800" dirty="0">
                <a:latin typeface="Calibri"/>
                <a:ea typeface="Calibri"/>
                <a:cs typeface="Calibri"/>
                <a:sym typeface="Calibri"/>
              </a:rPr>
              <a:t>within a farmers’ association</a:t>
            </a:r>
            <a:endParaRPr sz="1800" dirty="0">
              <a:latin typeface="Calibri"/>
              <a:ea typeface="Calibri"/>
              <a:cs typeface="Calibri"/>
              <a:sym typeface="Calibri"/>
            </a:endParaRPr>
          </a:p>
          <a:p>
            <a:pPr marL="457200" lvl="0" indent="-342900" algn="l" rtl="0">
              <a:lnSpc>
                <a:spcPct val="115000"/>
              </a:lnSpc>
              <a:spcBef>
                <a:spcPts val="800"/>
              </a:spcBef>
              <a:spcAft>
                <a:spcPts val="0"/>
              </a:spcAft>
              <a:buSzPts val="1800"/>
              <a:buFont typeface="Calibri"/>
              <a:buChar char="➔"/>
            </a:pPr>
            <a:r>
              <a:rPr lang="en" sz="1800" dirty="0">
                <a:latin typeface="Calibri"/>
                <a:ea typeface="Calibri"/>
                <a:cs typeface="Calibri"/>
                <a:sym typeface="Calibri"/>
              </a:rPr>
              <a:t>Non-treated farmers might be unhappy</a:t>
            </a:r>
            <a:endParaRPr sz="1800" dirty="0">
              <a:latin typeface="Calibri"/>
              <a:ea typeface="Calibri"/>
              <a:cs typeface="Calibri"/>
              <a:sym typeface="Calibri"/>
            </a:endParaRPr>
          </a:p>
          <a:p>
            <a:pPr marL="0" lvl="0" indent="0" algn="l" rtl="0">
              <a:lnSpc>
                <a:spcPct val="115000"/>
              </a:lnSpc>
              <a:spcBef>
                <a:spcPts val="800"/>
              </a:spcBef>
              <a:spcAft>
                <a:spcPts val="0"/>
              </a:spcAft>
              <a:buNone/>
            </a:pPr>
            <a:r>
              <a:rPr lang="en" sz="1800" dirty="0">
                <a:latin typeface="Calibri"/>
                <a:ea typeface="Calibri"/>
                <a:cs typeface="Calibri"/>
                <a:sym typeface="Calibri"/>
              </a:rPr>
              <a:t>Randomizing at the </a:t>
            </a:r>
            <a:r>
              <a:rPr lang="en" sz="1800" b="1" dirty="0">
                <a:solidFill>
                  <a:srgbClr val="B45F06"/>
                </a:solidFill>
                <a:latin typeface="Calibri"/>
                <a:ea typeface="Calibri"/>
                <a:cs typeface="Calibri"/>
                <a:sym typeface="Calibri"/>
              </a:rPr>
              <a:t>household-level </a:t>
            </a:r>
            <a:r>
              <a:rPr lang="en" sz="1800" dirty="0">
                <a:latin typeface="Calibri"/>
                <a:ea typeface="Calibri"/>
                <a:cs typeface="Calibri"/>
                <a:sym typeface="Calibri"/>
              </a:rPr>
              <a:t>within the community</a:t>
            </a:r>
            <a:endParaRPr sz="1800" dirty="0">
              <a:latin typeface="Calibri"/>
              <a:ea typeface="Calibri"/>
              <a:cs typeface="Calibri"/>
              <a:sym typeface="Calibri"/>
            </a:endParaRPr>
          </a:p>
          <a:p>
            <a:pPr marL="457200" lvl="0" indent="-342900" algn="l" rtl="0">
              <a:lnSpc>
                <a:spcPct val="115000"/>
              </a:lnSpc>
              <a:spcBef>
                <a:spcPts val="800"/>
              </a:spcBef>
              <a:spcAft>
                <a:spcPts val="0"/>
              </a:spcAft>
              <a:buSzPts val="1800"/>
              <a:buFont typeface="Calibri"/>
              <a:buChar char="➔"/>
            </a:pPr>
            <a:r>
              <a:rPr lang="en" sz="1800" dirty="0">
                <a:latin typeface="Calibri"/>
                <a:ea typeface="Calibri"/>
                <a:cs typeface="Calibri"/>
                <a:sym typeface="Calibri"/>
              </a:rPr>
              <a:t>Non-recipient households or the village chief might be unhappy</a:t>
            </a:r>
            <a:endParaRPr sz="1800" dirty="0">
              <a:latin typeface="Calibri"/>
              <a:ea typeface="Calibri"/>
              <a:cs typeface="Calibri"/>
              <a:sym typeface="Calibri"/>
            </a:endParaRPr>
          </a:p>
          <a:p>
            <a:pPr marL="0" lvl="0" indent="0" algn="l" rtl="0">
              <a:lnSpc>
                <a:spcPct val="115000"/>
              </a:lnSpc>
              <a:spcBef>
                <a:spcPts val="800"/>
              </a:spcBef>
              <a:spcAft>
                <a:spcPts val="0"/>
              </a:spcAft>
              <a:buNone/>
            </a:pPr>
            <a:r>
              <a:rPr lang="en" sz="1800" dirty="0">
                <a:latin typeface="Calibri"/>
                <a:ea typeface="Calibri"/>
                <a:cs typeface="Calibri"/>
                <a:sym typeface="Calibri"/>
              </a:rPr>
              <a:t>Randomizing at the </a:t>
            </a:r>
            <a:r>
              <a:rPr lang="en" sz="1800" b="1" dirty="0">
                <a:solidFill>
                  <a:srgbClr val="CC0000"/>
                </a:solidFill>
                <a:latin typeface="Calibri"/>
                <a:ea typeface="Calibri"/>
                <a:cs typeface="Calibri"/>
                <a:sym typeface="Calibri"/>
              </a:rPr>
              <a:t>community or farmers’ association</a:t>
            </a:r>
            <a:r>
              <a:rPr lang="en" sz="1800" dirty="0">
                <a:latin typeface="Calibri"/>
                <a:ea typeface="Calibri"/>
                <a:cs typeface="Calibri"/>
                <a:sym typeface="Calibri"/>
              </a:rPr>
              <a:t> level</a:t>
            </a:r>
            <a:endParaRPr sz="1800" dirty="0">
              <a:latin typeface="Calibri"/>
              <a:ea typeface="Calibri"/>
              <a:cs typeface="Calibri"/>
              <a:sym typeface="Calibri"/>
            </a:endParaRPr>
          </a:p>
          <a:p>
            <a:pPr marL="457200" lvl="0" indent="-342900" algn="l" rtl="0">
              <a:lnSpc>
                <a:spcPct val="115000"/>
              </a:lnSpc>
              <a:spcBef>
                <a:spcPts val="800"/>
              </a:spcBef>
              <a:spcAft>
                <a:spcPts val="0"/>
              </a:spcAft>
              <a:buSzPts val="1800"/>
              <a:buFont typeface="Calibri"/>
              <a:buChar char="➔"/>
            </a:pPr>
            <a:r>
              <a:rPr lang="en" sz="1800" dirty="0">
                <a:latin typeface="Calibri"/>
                <a:ea typeface="Calibri"/>
                <a:cs typeface="Calibri"/>
                <a:sym typeface="Calibri"/>
              </a:rPr>
              <a:t>Ministry of Agriculture might be unhappy</a:t>
            </a:r>
            <a:endParaRPr sz="1800" b="1" dirty="0">
              <a:latin typeface="Calibri"/>
              <a:ea typeface="Calibri"/>
              <a:cs typeface="Calibri"/>
              <a:sym typeface="Calibri"/>
            </a:endParaRPr>
          </a:p>
        </p:txBody>
      </p:sp>
      <p:sp>
        <p:nvSpPr>
          <p:cNvPr id="635" name="Google Shape;635;p7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9"/>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 World Constraints - How to respond to the fairness concerns?</a:t>
            </a:r>
            <a:endParaRPr dirty="0"/>
          </a:p>
        </p:txBody>
      </p:sp>
      <p:sp>
        <p:nvSpPr>
          <p:cNvPr id="641" name="Google Shape;641;p79"/>
          <p:cNvSpPr txBox="1"/>
          <p:nvPr/>
        </p:nvSpPr>
        <p:spPr>
          <a:xfrm>
            <a:off x="719550" y="1651575"/>
            <a:ext cx="8047200" cy="163631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800"/>
              </a:spcBef>
              <a:spcAft>
                <a:spcPts val="0"/>
              </a:spcAft>
              <a:buNone/>
            </a:pPr>
            <a:r>
              <a:rPr lang="en" sz="1800" dirty="0">
                <a:solidFill>
                  <a:schemeClr val="dk1"/>
                </a:solidFill>
                <a:latin typeface="Calibri"/>
                <a:ea typeface="Calibri"/>
                <a:cs typeface="Calibri"/>
                <a:sym typeface="Calibri"/>
              </a:rPr>
              <a:t>Most programs have limited resources → more eligible recipients than resources will allow services for.</a:t>
            </a:r>
            <a:endParaRPr sz="1800" dirty="0">
              <a:solidFill>
                <a:schemeClr val="dk1"/>
              </a:solidFill>
              <a:latin typeface="Calibri"/>
              <a:ea typeface="Calibri"/>
              <a:cs typeface="Calibri"/>
              <a:sym typeface="Calibri"/>
            </a:endParaRPr>
          </a:p>
          <a:p>
            <a:pPr marL="0" lvl="0" indent="0" algn="l" rtl="0">
              <a:lnSpc>
                <a:spcPct val="150000"/>
              </a:lnSpc>
              <a:spcBef>
                <a:spcPts val="800"/>
              </a:spcBef>
              <a:spcAft>
                <a:spcPts val="0"/>
              </a:spcAft>
              <a:buNone/>
            </a:pPr>
            <a:r>
              <a:rPr lang="en" sz="1800" dirty="0">
                <a:solidFill>
                  <a:schemeClr val="dk1"/>
                </a:solidFill>
                <a:latin typeface="Calibri"/>
                <a:ea typeface="Calibri"/>
                <a:cs typeface="Calibri"/>
                <a:sym typeface="Calibri"/>
              </a:rPr>
              <a:t>Randomization is a simple, fair and transparent way to select program beneficiaries</a:t>
            </a:r>
            <a:endParaRPr sz="1800" dirty="0">
              <a:solidFill>
                <a:schemeClr val="dk1"/>
              </a:solidFill>
              <a:latin typeface="Calibri"/>
              <a:ea typeface="Calibri"/>
              <a:cs typeface="Calibri"/>
              <a:sym typeface="Calibri"/>
            </a:endParaRPr>
          </a:p>
        </p:txBody>
      </p:sp>
      <p:sp>
        <p:nvSpPr>
          <p:cNvPr id="642" name="Google Shape;642;p79"/>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0"/>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 World Constraints - Logistics</a:t>
            </a:r>
            <a:endParaRPr dirty="0"/>
          </a:p>
        </p:txBody>
      </p:sp>
      <p:sp>
        <p:nvSpPr>
          <p:cNvPr id="648" name="Google Shape;648;p80"/>
          <p:cNvSpPr txBox="1"/>
          <p:nvPr/>
        </p:nvSpPr>
        <p:spPr>
          <a:xfrm>
            <a:off x="782475" y="1325000"/>
            <a:ext cx="7713000" cy="2985402"/>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800"/>
              </a:spcBef>
              <a:spcAft>
                <a:spcPts val="0"/>
              </a:spcAft>
              <a:buNone/>
            </a:pPr>
            <a:r>
              <a:rPr lang="en" sz="1800" dirty="0">
                <a:solidFill>
                  <a:srgbClr val="404040"/>
                </a:solidFill>
                <a:latin typeface="Calibri"/>
                <a:ea typeface="Calibri"/>
                <a:cs typeface="Calibri"/>
                <a:sym typeface="Calibri"/>
              </a:rPr>
              <a:t>Need to recognize logistical constraints in research designs.</a:t>
            </a:r>
            <a:endParaRPr sz="1800" dirty="0">
              <a:latin typeface="Calibri"/>
              <a:ea typeface="Calibri"/>
              <a:cs typeface="Calibri"/>
              <a:sym typeface="Calibri"/>
            </a:endParaRPr>
          </a:p>
          <a:p>
            <a:pPr marL="0" lvl="0" indent="0" algn="l" rtl="0">
              <a:lnSpc>
                <a:spcPct val="150000"/>
              </a:lnSpc>
              <a:spcBef>
                <a:spcPts val="800"/>
              </a:spcBef>
              <a:spcAft>
                <a:spcPts val="0"/>
              </a:spcAft>
              <a:buNone/>
            </a:pPr>
            <a:r>
              <a:rPr lang="en" sz="1800" dirty="0">
                <a:solidFill>
                  <a:srgbClr val="404040"/>
                </a:solidFill>
                <a:latin typeface="Calibri"/>
                <a:ea typeface="Calibri"/>
                <a:cs typeface="Calibri"/>
                <a:sym typeface="Calibri"/>
              </a:rPr>
              <a:t>For example - individual deworming treatment by health workers</a:t>
            </a:r>
            <a:endParaRPr sz="1800" dirty="0">
              <a:solidFill>
                <a:srgbClr val="404040"/>
              </a:solidFill>
              <a:latin typeface="Calibri"/>
              <a:ea typeface="Calibri"/>
              <a:cs typeface="Calibri"/>
              <a:sym typeface="Calibri"/>
            </a:endParaRPr>
          </a:p>
          <a:p>
            <a:pPr marL="457200" lvl="0" indent="-342900">
              <a:lnSpc>
                <a:spcPct val="150000"/>
              </a:lnSpc>
              <a:spcBef>
                <a:spcPts val="800"/>
              </a:spcBef>
              <a:buClr>
                <a:srgbClr val="404040"/>
              </a:buClr>
              <a:buSzPts val="1800"/>
              <a:buFont typeface="Calibri"/>
              <a:buChar char="●"/>
            </a:pPr>
            <a:r>
              <a:rPr lang="en" sz="1800" dirty="0">
                <a:solidFill>
                  <a:srgbClr val="404040"/>
                </a:solidFill>
                <a:latin typeface="Calibri"/>
                <a:ea typeface="Calibri"/>
                <a:cs typeface="Calibri"/>
                <a:sym typeface="Calibri"/>
              </a:rPr>
              <a:t>Health workers have many responsibilities, not just deworming </a:t>
            </a:r>
            <a:r>
              <a:rPr lang="en" sz="1800" dirty="0">
                <a:solidFill>
                  <a:srgbClr val="404040"/>
                </a:solidFill>
                <a:latin typeface="Calibri"/>
                <a:ea typeface="Calibri"/>
                <a:cs typeface="Calibri"/>
                <a:sym typeface="Wingdings" panose="05000000000000000000" pitchFamily="2" charset="2"/>
              </a:rPr>
              <a:t> may want to randomize at school level</a:t>
            </a:r>
            <a:endParaRPr sz="1800" dirty="0">
              <a:solidFill>
                <a:srgbClr val="404040"/>
              </a:solidFill>
              <a:latin typeface="Calibri"/>
              <a:ea typeface="Calibri"/>
              <a:cs typeface="Calibri"/>
              <a:sym typeface="Calibri"/>
            </a:endParaRPr>
          </a:p>
          <a:p>
            <a:pPr marL="457200" lvl="0" indent="-342900" algn="l" rtl="0">
              <a:lnSpc>
                <a:spcPct val="150000"/>
              </a:lnSpc>
              <a:spcBef>
                <a:spcPts val="0"/>
              </a:spcBef>
              <a:spcAft>
                <a:spcPts val="0"/>
              </a:spcAft>
              <a:buClr>
                <a:srgbClr val="404040"/>
              </a:buClr>
              <a:buSzPts val="1800"/>
              <a:buFont typeface="Calibri"/>
              <a:buChar char="●"/>
            </a:pPr>
            <a:r>
              <a:rPr lang="en" sz="1800" dirty="0">
                <a:solidFill>
                  <a:srgbClr val="404040"/>
                </a:solidFill>
                <a:latin typeface="Calibri"/>
                <a:ea typeface="Calibri"/>
                <a:cs typeface="Calibri"/>
                <a:sym typeface="Calibri"/>
              </a:rPr>
              <a:t>Health workers serve members from both T and C groups - prone to errors </a:t>
            </a:r>
            <a:r>
              <a:rPr lang="en" sz="1800" dirty="0">
                <a:solidFill>
                  <a:srgbClr val="404040"/>
                </a:solidFill>
                <a:latin typeface="Calibri"/>
                <a:ea typeface="Calibri"/>
                <a:cs typeface="Calibri"/>
                <a:sym typeface="Wingdings" panose="05000000000000000000" pitchFamily="2" charset="2"/>
              </a:rPr>
              <a:t> </a:t>
            </a:r>
            <a:r>
              <a:rPr lang="en" sz="1800" dirty="0">
                <a:solidFill>
                  <a:srgbClr val="404040"/>
                </a:solidFill>
                <a:latin typeface="Calibri"/>
                <a:ea typeface="Calibri"/>
                <a:cs typeface="Calibri"/>
                <a:sym typeface="Calibri"/>
              </a:rPr>
              <a:t>may want to randomize services provider rather than clients</a:t>
            </a:r>
            <a:endParaRPr sz="1800" dirty="0">
              <a:solidFill>
                <a:srgbClr val="404040"/>
              </a:solidFill>
              <a:latin typeface="Calibri"/>
              <a:ea typeface="Calibri"/>
              <a:cs typeface="Calibri"/>
              <a:sym typeface="Calibri"/>
            </a:endParaRPr>
          </a:p>
        </p:txBody>
      </p:sp>
      <p:sp>
        <p:nvSpPr>
          <p:cNvPr id="649" name="Google Shape;649;p80"/>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1"/>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RCTs</a:t>
            </a:r>
            <a:endParaRPr dirty="0"/>
          </a:p>
        </p:txBody>
      </p:sp>
      <p:sp>
        <p:nvSpPr>
          <p:cNvPr id="655" name="Google Shape;655;p81"/>
          <p:cNvSpPr txBox="1"/>
          <p:nvPr/>
        </p:nvSpPr>
        <p:spPr>
          <a:xfrm>
            <a:off x="782475" y="1325000"/>
            <a:ext cx="7713000" cy="2955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a:solidFill>
                  <a:schemeClr val="dk1"/>
                </a:solidFill>
                <a:latin typeface="Calibri"/>
                <a:ea typeface="Calibri"/>
                <a:cs typeface="Calibri"/>
                <a:sym typeface="Calibri"/>
              </a:rPr>
              <a:t>How to randomize:</a:t>
            </a:r>
            <a:endParaRPr sz="1800" dirty="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Simple lottery</a:t>
            </a:r>
            <a:endParaRPr sz="1800" dirty="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Phase-in</a:t>
            </a:r>
            <a:endParaRPr sz="1800" dirty="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Encouragement design</a:t>
            </a:r>
            <a:endParaRPr sz="1800" dirty="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1800">
                <a:solidFill>
                  <a:schemeClr val="dk1"/>
                </a:solidFill>
                <a:latin typeface="Calibri"/>
                <a:ea typeface="Calibri"/>
                <a:cs typeface="Calibri"/>
                <a:sym typeface="Calibri"/>
              </a:rPr>
              <a:t>Treatment groups:</a:t>
            </a:r>
            <a:endParaRPr sz="1800" dirty="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Multiple treatments</a:t>
            </a:r>
            <a:endParaRPr sz="1800" dirty="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Cross-cutting treatments</a:t>
            </a:r>
            <a:endParaRPr sz="1800" dirty="0">
              <a:solidFill>
                <a:srgbClr val="404040"/>
              </a:solidFill>
              <a:latin typeface="Calibri"/>
              <a:ea typeface="Calibri"/>
              <a:cs typeface="Calibri"/>
              <a:sym typeface="Calibri"/>
            </a:endParaRPr>
          </a:p>
        </p:txBody>
      </p:sp>
      <p:sp>
        <p:nvSpPr>
          <p:cNvPr id="656" name="Google Shape;656;p8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2"/>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Simple Lottery</a:t>
            </a:r>
            <a:endParaRPr dirty="0"/>
          </a:p>
        </p:txBody>
      </p:sp>
      <p:pic>
        <p:nvPicPr>
          <p:cNvPr id="662" name="Google Shape;662;p82"/>
          <p:cNvPicPr preferRelativeResize="0"/>
          <p:nvPr/>
        </p:nvPicPr>
        <p:blipFill>
          <a:blip r:embed="rId3">
            <a:alphaModFix/>
          </a:blip>
          <a:stretch>
            <a:fillRect/>
          </a:stretch>
        </p:blipFill>
        <p:spPr>
          <a:xfrm>
            <a:off x="152400" y="1086425"/>
            <a:ext cx="8839200" cy="3530450"/>
          </a:xfrm>
          <a:prstGeom prst="rect">
            <a:avLst/>
          </a:prstGeom>
          <a:noFill/>
          <a:ln>
            <a:noFill/>
          </a:ln>
        </p:spPr>
      </p:pic>
      <p:sp>
        <p:nvSpPr>
          <p:cNvPr id="663" name="Google Shape;663;p82"/>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3"/>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Phase-in Design</a:t>
            </a:r>
            <a:endParaRPr dirty="0"/>
          </a:p>
        </p:txBody>
      </p:sp>
      <p:sp>
        <p:nvSpPr>
          <p:cNvPr id="669" name="Google Shape;669;p83"/>
          <p:cNvSpPr txBox="1">
            <a:spLocks noGrp="1"/>
          </p:cNvSpPr>
          <p:nvPr>
            <p:ph type="body" idx="1"/>
          </p:nvPr>
        </p:nvSpPr>
        <p:spPr>
          <a:xfrm>
            <a:off x="719125" y="1168550"/>
            <a:ext cx="7885500" cy="2945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dirty="0">
                <a:latin typeface="Calibri"/>
                <a:ea typeface="Calibri"/>
                <a:cs typeface="Calibri"/>
                <a:sym typeface="Calibri"/>
              </a:rPr>
              <a:t>Everyone gets the program at some point -&gt; </a:t>
            </a:r>
            <a:r>
              <a:rPr lang="en" dirty="0">
                <a:solidFill>
                  <a:srgbClr val="404040"/>
                </a:solidFill>
                <a:latin typeface="Calibri"/>
                <a:ea typeface="Calibri"/>
                <a:cs typeface="Calibri"/>
                <a:sym typeface="Calibri"/>
              </a:rPr>
              <a:t>Extremely useful for experiments where everyone will / should get the treatment</a:t>
            </a:r>
            <a:endParaRPr dirty="0">
              <a:latin typeface="Calibri"/>
              <a:ea typeface="Calibri"/>
              <a:cs typeface="Calibri"/>
              <a:sym typeface="Calibri"/>
            </a:endParaRPr>
          </a:p>
          <a:p>
            <a:pPr marL="0" lvl="0" indent="0" algn="l" rtl="0">
              <a:lnSpc>
                <a:spcPct val="150000"/>
              </a:lnSpc>
              <a:spcBef>
                <a:spcPts val="700"/>
              </a:spcBef>
              <a:spcAft>
                <a:spcPts val="0"/>
              </a:spcAft>
              <a:buNone/>
            </a:pPr>
            <a:r>
              <a:rPr lang="en" dirty="0">
                <a:solidFill>
                  <a:srgbClr val="404040"/>
                </a:solidFill>
                <a:latin typeface="Calibri"/>
                <a:ea typeface="Calibri"/>
                <a:cs typeface="Calibri"/>
                <a:sym typeface="Calibri"/>
              </a:rPr>
              <a:t>Natural approach when expanding program faces resource constraints</a:t>
            </a:r>
            <a:endParaRPr dirty="0">
              <a:solidFill>
                <a:srgbClr val="404040"/>
              </a:solidFill>
              <a:latin typeface="Calibri"/>
              <a:ea typeface="Calibri"/>
              <a:cs typeface="Calibri"/>
              <a:sym typeface="Calibri"/>
            </a:endParaRPr>
          </a:p>
        </p:txBody>
      </p:sp>
      <p:sp>
        <p:nvSpPr>
          <p:cNvPr id="670" name="Google Shape;670;p83"/>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84"/>
          <p:cNvPicPr preferRelativeResize="0"/>
          <p:nvPr/>
        </p:nvPicPr>
        <p:blipFill>
          <a:blip r:embed="rId3">
            <a:alphaModFix/>
          </a:blip>
          <a:stretch>
            <a:fillRect/>
          </a:stretch>
        </p:blipFill>
        <p:spPr>
          <a:xfrm>
            <a:off x="152400" y="1086425"/>
            <a:ext cx="8819903" cy="3904676"/>
          </a:xfrm>
          <a:prstGeom prst="rect">
            <a:avLst/>
          </a:prstGeom>
          <a:noFill/>
          <a:ln>
            <a:noFill/>
          </a:ln>
        </p:spPr>
      </p:pic>
      <p:sp>
        <p:nvSpPr>
          <p:cNvPr id="676" name="Google Shape;676;p84"/>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85"/>
          <p:cNvPicPr preferRelativeResize="0"/>
          <p:nvPr/>
        </p:nvPicPr>
        <p:blipFill rotWithShape="1">
          <a:blip r:embed="rId3">
            <a:alphaModFix/>
          </a:blip>
          <a:srcRect t="22904"/>
          <a:stretch/>
        </p:blipFill>
        <p:spPr>
          <a:xfrm>
            <a:off x="152400" y="1484550"/>
            <a:ext cx="8861302" cy="3506551"/>
          </a:xfrm>
          <a:prstGeom prst="rect">
            <a:avLst/>
          </a:prstGeom>
          <a:noFill/>
          <a:ln>
            <a:noFill/>
          </a:ln>
        </p:spPr>
      </p:pic>
      <p:sp>
        <p:nvSpPr>
          <p:cNvPr id="682" name="Google Shape;682;p85"/>
          <p:cNvSpPr txBox="1"/>
          <p:nvPr/>
        </p:nvSpPr>
        <p:spPr>
          <a:xfrm>
            <a:off x="233975" y="670100"/>
            <a:ext cx="3279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Year 1</a:t>
            </a:r>
            <a:endParaRPr b="1" dirty="0"/>
          </a:p>
          <a:p>
            <a:pPr marL="0" lvl="0" indent="0" algn="l" rtl="0">
              <a:spcBef>
                <a:spcPts val="0"/>
              </a:spcBef>
              <a:spcAft>
                <a:spcPts val="0"/>
              </a:spcAft>
              <a:buNone/>
            </a:pPr>
            <a:r>
              <a:rPr lang="en" b="1">
                <a:solidFill>
                  <a:srgbClr val="C00000"/>
                </a:solidFill>
              </a:rPr>
              <a:t>Treatment:</a:t>
            </a:r>
            <a:r>
              <a:rPr lang="en"/>
              <a:t> 1/3rd </a:t>
            </a:r>
            <a:endParaRPr dirty="0"/>
          </a:p>
          <a:p>
            <a:pPr marL="0" lvl="0" indent="0" algn="l" rtl="0">
              <a:spcBef>
                <a:spcPts val="0"/>
              </a:spcBef>
              <a:spcAft>
                <a:spcPts val="0"/>
              </a:spcAft>
              <a:buNone/>
            </a:pPr>
            <a:r>
              <a:rPr lang="en" b="1">
                <a:solidFill>
                  <a:srgbClr val="0070C0"/>
                </a:solidFill>
              </a:rPr>
              <a:t>Control: </a:t>
            </a:r>
            <a:r>
              <a:rPr lang="en"/>
              <a:t>2/3rds</a:t>
            </a:r>
            <a:endParaRPr dirty="0"/>
          </a:p>
        </p:txBody>
      </p:sp>
      <p:sp>
        <p:nvSpPr>
          <p:cNvPr id="683" name="Google Shape;683;p85"/>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Google Shape;688;p86"/>
          <p:cNvPicPr preferRelativeResize="0"/>
          <p:nvPr/>
        </p:nvPicPr>
        <p:blipFill rotWithShape="1">
          <a:blip r:embed="rId3">
            <a:alphaModFix/>
          </a:blip>
          <a:srcRect t="21850"/>
          <a:stretch/>
        </p:blipFill>
        <p:spPr>
          <a:xfrm>
            <a:off x="152400" y="1444649"/>
            <a:ext cx="8839199" cy="3531576"/>
          </a:xfrm>
          <a:prstGeom prst="rect">
            <a:avLst/>
          </a:prstGeom>
          <a:noFill/>
          <a:ln>
            <a:noFill/>
          </a:ln>
        </p:spPr>
      </p:pic>
      <p:sp>
        <p:nvSpPr>
          <p:cNvPr id="689" name="Google Shape;689;p86"/>
          <p:cNvSpPr txBox="1"/>
          <p:nvPr/>
        </p:nvSpPr>
        <p:spPr>
          <a:xfrm>
            <a:off x="233975" y="670100"/>
            <a:ext cx="3279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Year 1</a:t>
            </a:r>
            <a:endParaRPr b="1" dirty="0"/>
          </a:p>
          <a:p>
            <a:pPr marL="0" lvl="0" indent="0" algn="l" rtl="0">
              <a:spcBef>
                <a:spcPts val="0"/>
              </a:spcBef>
              <a:spcAft>
                <a:spcPts val="0"/>
              </a:spcAft>
              <a:buNone/>
            </a:pPr>
            <a:r>
              <a:rPr lang="en" b="1">
                <a:solidFill>
                  <a:srgbClr val="C00000"/>
                </a:solidFill>
              </a:rPr>
              <a:t>Treatment:</a:t>
            </a:r>
            <a:r>
              <a:rPr lang="en"/>
              <a:t> 1/3rd </a:t>
            </a:r>
            <a:endParaRPr dirty="0"/>
          </a:p>
          <a:p>
            <a:pPr marL="0" lvl="0" indent="0" algn="l" rtl="0">
              <a:spcBef>
                <a:spcPts val="0"/>
              </a:spcBef>
              <a:spcAft>
                <a:spcPts val="0"/>
              </a:spcAft>
              <a:buNone/>
            </a:pPr>
            <a:r>
              <a:rPr lang="en" b="1">
                <a:solidFill>
                  <a:srgbClr val="0070C0"/>
                </a:solidFill>
              </a:rPr>
              <a:t>Control: </a:t>
            </a:r>
            <a:r>
              <a:rPr lang="en"/>
              <a:t>2/3rds</a:t>
            </a:r>
            <a:endParaRPr dirty="0"/>
          </a:p>
        </p:txBody>
      </p:sp>
      <p:sp>
        <p:nvSpPr>
          <p:cNvPr id="690" name="Google Shape;690;p86"/>
          <p:cNvSpPr txBox="1"/>
          <p:nvPr/>
        </p:nvSpPr>
        <p:spPr>
          <a:xfrm>
            <a:off x="2672375" y="670100"/>
            <a:ext cx="3279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Year 2</a:t>
            </a:r>
            <a:endParaRPr b="1" dirty="0"/>
          </a:p>
          <a:p>
            <a:pPr marL="0" lvl="0" indent="0" algn="l" rtl="0">
              <a:spcBef>
                <a:spcPts val="0"/>
              </a:spcBef>
              <a:spcAft>
                <a:spcPts val="0"/>
              </a:spcAft>
              <a:buNone/>
            </a:pPr>
            <a:r>
              <a:rPr lang="en" b="1">
                <a:solidFill>
                  <a:srgbClr val="C00000"/>
                </a:solidFill>
              </a:rPr>
              <a:t>Treatment:</a:t>
            </a:r>
            <a:r>
              <a:rPr lang="en"/>
              <a:t> 2/3rds </a:t>
            </a:r>
            <a:endParaRPr dirty="0"/>
          </a:p>
          <a:p>
            <a:pPr marL="0" lvl="0" indent="0" algn="l" rtl="0">
              <a:spcBef>
                <a:spcPts val="0"/>
              </a:spcBef>
              <a:spcAft>
                <a:spcPts val="0"/>
              </a:spcAft>
              <a:buNone/>
            </a:pPr>
            <a:r>
              <a:rPr lang="en" b="1">
                <a:solidFill>
                  <a:srgbClr val="0070C0"/>
                </a:solidFill>
              </a:rPr>
              <a:t>Control: </a:t>
            </a:r>
            <a:r>
              <a:rPr lang="en"/>
              <a:t>1/3rd</a:t>
            </a:r>
            <a:endParaRPr dirty="0"/>
          </a:p>
        </p:txBody>
      </p:sp>
      <p:sp>
        <p:nvSpPr>
          <p:cNvPr id="691" name="Google Shape;691;p86"/>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87"/>
          <p:cNvPicPr preferRelativeResize="0"/>
          <p:nvPr/>
        </p:nvPicPr>
        <p:blipFill rotWithShape="1">
          <a:blip r:embed="rId3">
            <a:alphaModFix/>
          </a:blip>
          <a:srcRect t="21673"/>
          <a:stretch/>
        </p:blipFill>
        <p:spPr>
          <a:xfrm>
            <a:off x="152400" y="1438373"/>
            <a:ext cx="8839198" cy="3546375"/>
          </a:xfrm>
          <a:prstGeom prst="rect">
            <a:avLst/>
          </a:prstGeom>
          <a:noFill/>
          <a:ln>
            <a:noFill/>
          </a:ln>
        </p:spPr>
      </p:pic>
      <p:sp>
        <p:nvSpPr>
          <p:cNvPr id="697" name="Google Shape;697;p87"/>
          <p:cNvSpPr txBox="1"/>
          <p:nvPr/>
        </p:nvSpPr>
        <p:spPr>
          <a:xfrm>
            <a:off x="233975" y="670100"/>
            <a:ext cx="3279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Year 1</a:t>
            </a:r>
            <a:endParaRPr b="1" dirty="0"/>
          </a:p>
          <a:p>
            <a:pPr marL="0" lvl="0" indent="0" algn="l" rtl="0">
              <a:spcBef>
                <a:spcPts val="0"/>
              </a:spcBef>
              <a:spcAft>
                <a:spcPts val="0"/>
              </a:spcAft>
              <a:buNone/>
            </a:pPr>
            <a:r>
              <a:rPr lang="en" b="1">
                <a:solidFill>
                  <a:srgbClr val="C00000"/>
                </a:solidFill>
              </a:rPr>
              <a:t>Treatment:</a:t>
            </a:r>
            <a:r>
              <a:rPr lang="en"/>
              <a:t> 1/3rd </a:t>
            </a:r>
            <a:endParaRPr dirty="0"/>
          </a:p>
          <a:p>
            <a:pPr marL="0" lvl="0" indent="0" algn="l" rtl="0">
              <a:spcBef>
                <a:spcPts val="0"/>
              </a:spcBef>
              <a:spcAft>
                <a:spcPts val="0"/>
              </a:spcAft>
              <a:buNone/>
            </a:pPr>
            <a:r>
              <a:rPr lang="en" b="1">
                <a:solidFill>
                  <a:srgbClr val="0070C0"/>
                </a:solidFill>
              </a:rPr>
              <a:t>Control: </a:t>
            </a:r>
            <a:r>
              <a:rPr lang="en"/>
              <a:t>2/3rds</a:t>
            </a:r>
            <a:endParaRPr dirty="0"/>
          </a:p>
        </p:txBody>
      </p:sp>
      <p:sp>
        <p:nvSpPr>
          <p:cNvPr id="698" name="Google Shape;698;p87"/>
          <p:cNvSpPr txBox="1"/>
          <p:nvPr/>
        </p:nvSpPr>
        <p:spPr>
          <a:xfrm>
            <a:off x="2672375" y="670100"/>
            <a:ext cx="3279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Year 2</a:t>
            </a:r>
            <a:endParaRPr b="1" dirty="0"/>
          </a:p>
          <a:p>
            <a:pPr marL="0" lvl="0" indent="0" algn="l" rtl="0">
              <a:spcBef>
                <a:spcPts val="0"/>
              </a:spcBef>
              <a:spcAft>
                <a:spcPts val="0"/>
              </a:spcAft>
              <a:buNone/>
            </a:pPr>
            <a:r>
              <a:rPr lang="en" b="1">
                <a:solidFill>
                  <a:srgbClr val="C00000"/>
                </a:solidFill>
              </a:rPr>
              <a:t>Treatment:</a:t>
            </a:r>
            <a:r>
              <a:rPr lang="en"/>
              <a:t> 2/3rds </a:t>
            </a:r>
            <a:endParaRPr dirty="0"/>
          </a:p>
          <a:p>
            <a:pPr marL="0" lvl="0" indent="0" algn="l" rtl="0">
              <a:spcBef>
                <a:spcPts val="0"/>
              </a:spcBef>
              <a:spcAft>
                <a:spcPts val="0"/>
              </a:spcAft>
              <a:buNone/>
            </a:pPr>
            <a:r>
              <a:rPr lang="en" b="1">
                <a:solidFill>
                  <a:srgbClr val="0070C0"/>
                </a:solidFill>
              </a:rPr>
              <a:t>Control: </a:t>
            </a:r>
            <a:r>
              <a:rPr lang="en"/>
              <a:t>1/3rd</a:t>
            </a:r>
            <a:endParaRPr dirty="0"/>
          </a:p>
        </p:txBody>
      </p:sp>
      <p:sp>
        <p:nvSpPr>
          <p:cNvPr id="699" name="Google Shape;699;p87"/>
          <p:cNvSpPr txBox="1"/>
          <p:nvPr/>
        </p:nvSpPr>
        <p:spPr>
          <a:xfrm>
            <a:off x="7091975" y="670100"/>
            <a:ext cx="3279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Year 3</a:t>
            </a:r>
            <a:endParaRPr b="1" dirty="0"/>
          </a:p>
          <a:p>
            <a:pPr marL="0" lvl="0" indent="0" algn="l" rtl="0">
              <a:spcBef>
                <a:spcPts val="0"/>
              </a:spcBef>
              <a:spcAft>
                <a:spcPts val="0"/>
              </a:spcAft>
              <a:buNone/>
            </a:pPr>
            <a:r>
              <a:rPr lang="en" b="1">
                <a:solidFill>
                  <a:srgbClr val="C00000"/>
                </a:solidFill>
              </a:rPr>
              <a:t>Treatment:</a:t>
            </a:r>
            <a:r>
              <a:rPr lang="en"/>
              <a:t> all</a:t>
            </a:r>
            <a:endParaRPr dirty="0"/>
          </a:p>
          <a:p>
            <a:pPr marL="0" lvl="0" indent="0" algn="l" rtl="0">
              <a:spcBef>
                <a:spcPts val="0"/>
              </a:spcBef>
              <a:spcAft>
                <a:spcPts val="0"/>
              </a:spcAft>
              <a:buNone/>
            </a:pPr>
            <a:r>
              <a:rPr lang="en" b="1">
                <a:solidFill>
                  <a:srgbClr val="0070C0"/>
                </a:solidFill>
              </a:rPr>
              <a:t>Control: </a:t>
            </a:r>
            <a:r>
              <a:rPr lang="en"/>
              <a:t>0</a:t>
            </a:r>
            <a:endParaRPr dirty="0"/>
          </a:p>
        </p:txBody>
      </p:sp>
      <p:sp>
        <p:nvSpPr>
          <p:cNvPr id="700" name="Google Shape;700;p87"/>
          <p:cNvSpPr txBox="1"/>
          <p:nvPr/>
        </p:nvSpPr>
        <p:spPr>
          <a:xfrm>
            <a:off x="5112100" y="777950"/>
            <a:ext cx="32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Evaluation</a:t>
            </a:r>
            <a:endParaRPr b="1" dirty="0"/>
          </a:p>
          <a:p>
            <a:pPr marL="0" lvl="0" indent="0" algn="l" rtl="0">
              <a:spcBef>
                <a:spcPts val="0"/>
              </a:spcBef>
              <a:spcAft>
                <a:spcPts val="0"/>
              </a:spcAft>
              <a:buNone/>
            </a:pPr>
            <a:r>
              <a:rPr lang="en" b="1"/>
              <a:t>Ends</a:t>
            </a:r>
            <a:endParaRPr b="1" dirty="0"/>
          </a:p>
        </p:txBody>
      </p:sp>
      <p:sp>
        <p:nvSpPr>
          <p:cNvPr id="701" name="Google Shape;701;p87"/>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37"/>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pic>
        <p:nvPicPr>
          <p:cNvPr id="33" name="Google Shape;299;p7">
            <a:extLst>
              <a:ext uri="{FF2B5EF4-FFF2-40B4-BE49-F238E27FC236}">
                <a16:creationId xmlns:a16="http://schemas.microsoft.com/office/drawing/2014/main" id="{0033102D-1EEB-C722-8038-E932DB9B1E12}"/>
              </a:ext>
            </a:extLst>
          </p:cNvPr>
          <p:cNvPicPr preferRelativeResize="0"/>
          <p:nvPr/>
        </p:nvPicPr>
        <p:blipFill rotWithShape="1">
          <a:blip r:embed="rId3">
            <a:alphaModFix/>
          </a:blip>
          <a:srcRect/>
          <a:stretch/>
        </p:blipFill>
        <p:spPr>
          <a:xfrm>
            <a:off x="2572868" y="1098207"/>
            <a:ext cx="128085" cy="272914"/>
          </a:xfrm>
          <a:prstGeom prst="rect">
            <a:avLst/>
          </a:prstGeom>
          <a:solidFill>
            <a:srgbClr val="FF0000">
              <a:alpha val="89803"/>
            </a:srgbClr>
          </a:solidFill>
          <a:ln>
            <a:noFill/>
          </a:ln>
        </p:spPr>
      </p:pic>
      <p:pic>
        <p:nvPicPr>
          <p:cNvPr id="34" name="Google Shape;300;p7">
            <a:extLst>
              <a:ext uri="{FF2B5EF4-FFF2-40B4-BE49-F238E27FC236}">
                <a16:creationId xmlns:a16="http://schemas.microsoft.com/office/drawing/2014/main" id="{E13EB839-A91C-1285-04D1-88A8B0EF4E94}"/>
              </a:ext>
            </a:extLst>
          </p:cNvPr>
          <p:cNvPicPr preferRelativeResize="0"/>
          <p:nvPr/>
        </p:nvPicPr>
        <p:blipFill rotWithShape="1">
          <a:blip r:embed="rId3">
            <a:alphaModFix/>
          </a:blip>
          <a:srcRect/>
          <a:stretch/>
        </p:blipFill>
        <p:spPr>
          <a:xfrm>
            <a:off x="2759552" y="1234663"/>
            <a:ext cx="128086" cy="272914"/>
          </a:xfrm>
          <a:prstGeom prst="rect">
            <a:avLst/>
          </a:prstGeom>
          <a:noFill/>
          <a:ln>
            <a:noFill/>
          </a:ln>
        </p:spPr>
      </p:pic>
      <p:pic>
        <p:nvPicPr>
          <p:cNvPr id="35" name="Google Shape;301;p7">
            <a:extLst>
              <a:ext uri="{FF2B5EF4-FFF2-40B4-BE49-F238E27FC236}">
                <a16:creationId xmlns:a16="http://schemas.microsoft.com/office/drawing/2014/main" id="{B8C9C07C-3CC7-7D6D-2E6E-24C83D67B821}"/>
              </a:ext>
            </a:extLst>
          </p:cNvPr>
          <p:cNvPicPr preferRelativeResize="0"/>
          <p:nvPr/>
        </p:nvPicPr>
        <p:blipFill rotWithShape="1">
          <a:blip r:embed="rId3">
            <a:alphaModFix/>
          </a:blip>
          <a:srcRect/>
          <a:stretch/>
        </p:blipFill>
        <p:spPr>
          <a:xfrm>
            <a:off x="2954612" y="1098207"/>
            <a:ext cx="128085" cy="272914"/>
          </a:xfrm>
          <a:prstGeom prst="rect">
            <a:avLst/>
          </a:prstGeom>
          <a:noFill/>
          <a:ln>
            <a:noFill/>
          </a:ln>
        </p:spPr>
      </p:pic>
      <p:pic>
        <p:nvPicPr>
          <p:cNvPr id="36" name="Google Shape;302;p7">
            <a:extLst>
              <a:ext uri="{FF2B5EF4-FFF2-40B4-BE49-F238E27FC236}">
                <a16:creationId xmlns:a16="http://schemas.microsoft.com/office/drawing/2014/main" id="{62EF84DD-DD3F-9965-F7EA-A1A845A659CB}"/>
              </a:ext>
            </a:extLst>
          </p:cNvPr>
          <p:cNvPicPr preferRelativeResize="0"/>
          <p:nvPr/>
        </p:nvPicPr>
        <p:blipFill rotWithShape="1">
          <a:blip r:embed="rId3">
            <a:alphaModFix/>
          </a:blip>
          <a:srcRect/>
          <a:stretch/>
        </p:blipFill>
        <p:spPr>
          <a:xfrm>
            <a:off x="3124554" y="1371120"/>
            <a:ext cx="128086" cy="272914"/>
          </a:xfrm>
          <a:prstGeom prst="rect">
            <a:avLst/>
          </a:prstGeom>
          <a:noFill/>
          <a:ln>
            <a:noFill/>
          </a:ln>
        </p:spPr>
      </p:pic>
      <p:pic>
        <p:nvPicPr>
          <p:cNvPr id="37" name="Google Shape;303;p7">
            <a:extLst>
              <a:ext uri="{FF2B5EF4-FFF2-40B4-BE49-F238E27FC236}">
                <a16:creationId xmlns:a16="http://schemas.microsoft.com/office/drawing/2014/main" id="{F70190C8-079A-9C0B-E033-568019A958CF}"/>
              </a:ext>
            </a:extLst>
          </p:cNvPr>
          <p:cNvPicPr preferRelativeResize="0"/>
          <p:nvPr/>
        </p:nvPicPr>
        <p:blipFill rotWithShape="1">
          <a:blip r:embed="rId3">
            <a:alphaModFix/>
          </a:blip>
          <a:srcRect/>
          <a:stretch/>
        </p:blipFill>
        <p:spPr>
          <a:xfrm>
            <a:off x="3374865" y="1197829"/>
            <a:ext cx="128085" cy="272914"/>
          </a:xfrm>
          <a:prstGeom prst="rect">
            <a:avLst/>
          </a:prstGeom>
          <a:noFill/>
          <a:ln>
            <a:noFill/>
          </a:ln>
        </p:spPr>
      </p:pic>
      <p:pic>
        <p:nvPicPr>
          <p:cNvPr id="38" name="Google Shape;304;p7">
            <a:extLst>
              <a:ext uri="{FF2B5EF4-FFF2-40B4-BE49-F238E27FC236}">
                <a16:creationId xmlns:a16="http://schemas.microsoft.com/office/drawing/2014/main" id="{E805701D-C93B-F799-127C-2BF6C19A4AD3}"/>
              </a:ext>
            </a:extLst>
          </p:cNvPr>
          <p:cNvPicPr preferRelativeResize="0"/>
          <p:nvPr/>
        </p:nvPicPr>
        <p:blipFill rotWithShape="1">
          <a:blip r:embed="rId3">
            <a:alphaModFix/>
          </a:blip>
          <a:srcRect/>
          <a:stretch/>
        </p:blipFill>
        <p:spPr>
          <a:xfrm>
            <a:off x="3618477" y="1114950"/>
            <a:ext cx="128086" cy="272914"/>
          </a:xfrm>
          <a:prstGeom prst="rect">
            <a:avLst/>
          </a:prstGeom>
          <a:noFill/>
          <a:ln>
            <a:noFill/>
          </a:ln>
        </p:spPr>
      </p:pic>
      <p:pic>
        <p:nvPicPr>
          <p:cNvPr id="39" name="Google Shape;305;p7">
            <a:extLst>
              <a:ext uri="{FF2B5EF4-FFF2-40B4-BE49-F238E27FC236}">
                <a16:creationId xmlns:a16="http://schemas.microsoft.com/office/drawing/2014/main" id="{758963EB-3202-D3CA-FF79-4874B518FFB4}"/>
              </a:ext>
            </a:extLst>
          </p:cNvPr>
          <p:cNvPicPr preferRelativeResize="0"/>
          <p:nvPr/>
        </p:nvPicPr>
        <p:blipFill rotWithShape="1">
          <a:blip r:embed="rId3">
            <a:alphaModFix/>
          </a:blip>
          <a:srcRect/>
          <a:stretch/>
        </p:blipFill>
        <p:spPr>
          <a:xfrm>
            <a:off x="3791770" y="1371120"/>
            <a:ext cx="128085" cy="272914"/>
          </a:xfrm>
          <a:prstGeom prst="rect">
            <a:avLst/>
          </a:prstGeom>
          <a:noFill/>
          <a:ln>
            <a:noFill/>
          </a:ln>
        </p:spPr>
      </p:pic>
      <p:pic>
        <p:nvPicPr>
          <p:cNvPr id="40" name="Google Shape;306;p7">
            <a:extLst>
              <a:ext uri="{FF2B5EF4-FFF2-40B4-BE49-F238E27FC236}">
                <a16:creationId xmlns:a16="http://schemas.microsoft.com/office/drawing/2014/main" id="{66359212-60BD-6C3D-1349-36225A213651}"/>
              </a:ext>
            </a:extLst>
          </p:cNvPr>
          <p:cNvPicPr preferRelativeResize="0"/>
          <p:nvPr/>
        </p:nvPicPr>
        <p:blipFill rotWithShape="1">
          <a:blip r:embed="rId4">
            <a:alphaModFix/>
          </a:blip>
          <a:srcRect/>
          <a:stretch/>
        </p:blipFill>
        <p:spPr>
          <a:xfrm>
            <a:off x="2615563" y="1387864"/>
            <a:ext cx="128922" cy="272914"/>
          </a:xfrm>
          <a:prstGeom prst="rect">
            <a:avLst/>
          </a:prstGeom>
          <a:noFill/>
          <a:ln>
            <a:noFill/>
          </a:ln>
        </p:spPr>
      </p:pic>
      <p:pic>
        <p:nvPicPr>
          <p:cNvPr id="41" name="Google Shape;307;p7">
            <a:extLst>
              <a:ext uri="{FF2B5EF4-FFF2-40B4-BE49-F238E27FC236}">
                <a16:creationId xmlns:a16="http://schemas.microsoft.com/office/drawing/2014/main" id="{3DAD12DE-226F-C324-6725-5EB6441F5A13}"/>
              </a:ext>
            </a:extLst>
          </p:cNvPr>
          <p:cNvPicPr preferRelativeResize="0"/>
          <p:nvPr/>
        </p:nvPicPr>
        <p:blipFill rotWithShape="1">
          <a:blip r:embed="rId3">
            <a:alphaModFix/>
          </a:blip>
          <a:srcRect/>
          <a:stretch/>
        </p:blipFill>
        <p:spPr>
          <a:xfrm>
            <a:off x="3490393" y="1404607"/>
            <a:ext cx="128085" cy="272914"/>
          </a:xfrm>
          <a:prstGeom prst="rect">
            <a:avLst/>
          </a:prstGeom>
          <a:noFill/>
          <a:ln>
            <a:noFill/>
          </a:ln>
        </p:spPr>
      </p:pic>
      <p:pic>
        <p:nvPicPr>
          <p:cNvPr id="42" name="Google Shape;308;p7">
            <a:extLst>
              <a:ext uri="{FF2B5EF4-FFF2-40B4-BE49-F238E27FC236}">
                <a16:creationId xmlns:a16="http://schemas.microsoft.com/office/drawing/2014/main" id="{0531E567-1C0A-6171-FAE6-5C2902104D23}"/>
              </a:ext>
            </a:extLst>
          </p:cNvPr>
          <p:cNvPicPr preferRelativeResize="0"/>
          <p:nvPr/>
        </p:nvPicPr>
        <p:blipFill rotWithShape="1">
          <a:blip r:embed="rId3">
            <a:alphaModFix/>
          </a:blip>
          <a:srcRect/>
          <a:stretch/>
        </p:blipFill>
        <p:spPr>
          <a:xfrm>
            <a:off x="3179806" y="1073930"/>
            <a:ext cx="128086" cy="272914"/>
          </a:xfrm>
          <a:prstGeom prst="rect">
            <a:avLst/>
          </a:prstGeom>
          <a:noFill/>
          <a:ln>
            <a:noFill/>
          </a:ln>
        </p:spPr>
      </p:pic>
      <p:pic>
        <p:nvPicPr>
          <p:cNvPr id="43" name="Google Shape;309;p7">
            <a:extLst>
              <a:ext uri="{FF2B5EF4-FFF2-40B4-BE49-F238E27FC236}">
                <a16:creationId xmlns:a16="http://schemas.microsoft.com/office/drawing/2014/main" id="{80839E3C-4A18-7A81-7699-1AD3C9523339}"/>
              </a:ext>
            </a:extLst>
          </p:cNvPr>
          <p:cNvPicPr preferRelativeResize="0"/>
          <p:nvPr/>
        </p:nvPicPr>
        <p:blipFill rotWithShape="1">
          <a:blip r:embed="rId3">
            <a:alphaModFix/>
          </a:blip>
          <a:srcRect/>
          <a:stretch/>
        </p:blipFill>
        <p:spPr>
          <a:xfrm>
            <a:off x="5089365" y="1083138"/>
            <a:ext cx="128085" cy="272914"/>
          </a:xfrm>
          <a:prstGeom prst="rect">
            <a:avLst/>
          </a:prstGeom>
          <a:noFill/>
          <a:ln>
            <a:noFill/>
          </a:ln>
        </p:spPr>
      </p:pic>
      <p:pic>
        <p:nvPicPr>
          <p:cNvPr id="44" name="Google Shape;310;p7">
            <a:extLst>
              <a:ext uri="{FF2B5EF4-FFF2-40B4-BE49-F238E27FC236}">
                <a16:creationId xmlns:a16="http://schemas.microsoft.com/office/drawing/2014/main" id="{A7DAB529-6F2F-B7C3-EB38-C94F5CC86FB9}"/>
              </a:ext>
            </a:extLst>
          </p:cNvPr>
          <p:cNvPicPr preferRelativeResize="0"/>
          <p:nvPr/>
        </p:nvPicPr>
        <p:blipFill rotWithShape="1">
          <a:blip r:embed="rId3">
            <a:alphaModFix/>
          </a:blip>
          <a:srcRect/>
          <a:stretch/>
        </p:blipFill>
        <p:spPr>
          <a:xfrm>
            <a:off x="5276050" y="1219595"/>
            <a:ext cx="128086" cy="272914"/>
          </a:xfrm>
          <a:prstGeom prst="rect">
            <a:avLst/>
          </a:prstGeom>
          <a:noFill/>
          <a:ln>
            <a:noFill/>
          </a:ln>
        </p:spPr>
      </p:pic>
      <p:pic>
        <p:nvPicPr>
          <p:cNvPr id="45" name="Google Shape;311;p7">
            <a:extLst>
              <a:ext uri="{FF2B5EF4-FFF2-40B4-BE49-F238E27FC236}">
                <a16:creationId xmlns:a16="http://schemas.microsoft.com/office/drawing/2014/main" id="{5A410476-05A4-7516-4D24-B250FF5D24E8}"/>
              </a:ext>
            </a:extLst>
          </p:cNvPr>
          <p:cNvPicPr preferRelativeResize="0"/>
          <p:nvPr/>
        </p:nvPicPr>
        <p:blipFill rotWithShape="1">
          <a:blip r:embed="rId3">
            <a:alphaModFix/>
          </a:blip>
          <a:srcRect/>
          <a:stretch/>
        </p:blipFill>
        <p:spPr>
          <a:xfrm>
            <a:off x="5471109" y="1083138"/>
            <a:ext cx="128085" cy="272914"/>
          </a:xfrm>
          <a:prstGeom prst="rect">
            <a:avLst/>
          </a:prstGeom>
          <a:noFill/>
          <a:ln>
            <a:noFill/>
          </a:ln>
        </p:spPr>
      </p:pic>
      <p:pic>
        <p:nvPicPr>
          <p:cNvPr id="46" name="Google Shape;312;p7">
            <a:extLst>
              <a:ext uri="{FF2B5EF4-FFF2-40B4-BE49-F238E27FC236}">
                <a16:creationId xmlns:a16="http://schemas.microsoft.com/office/drawing/2014/main" id="{60588D81-2CBD-B38E-A76A-7DFAD27FE193}"/>
              </a:ext>
            </a:extLst>
          </p:cNvPr>
          <p:cNvPicPr preferRelativeResize="0"/>
          <p:nvPr/>
        </p:nvPicPr>
        <p:blipFill rotWithShape="1">
          <a:blip r:embed="rId3">
            <a:alphaModFix/>
          </a:blip>
          <a:srcRect/>
          <a:stretch/>
        </p:blipFill>
        <p:spPr>
          <a:xfrm>
            <a:off x="5641051" y="1356052"/>
            <a:ext cx="128086" cy="272914"/>
          </a:xfrm>
          <a:prstGeom prst="rect">
            <a:avLst/>
          </a:prstGeom>
          <a:noFill/>
          <a:ln>
            <a:noFill/>
          </a:ln>
        </p:spPr>
      </p:pic>
      <p:pic>
        <p:nvPicPr>
          <p:cNvPr id="47" name="Google Shape;313;p7">
            <a:extLst>
              <a:ext uri="{FF2B5EF4-FFF2-40B4-BE49-F238E27FC236}">
                <a16:creationId xmlns:a16="http://schemas.microsoft.com/office/drawing/2014/main" id="{11109C29-20C8-52E8-C1DF-C6AA89F07084}"/>
              </a:ext>
            </a:extLst>
          </p:cNvPr>
          <p:cNvPicPr preferRelativeResize="0"/>
          <p:nvPr/>
        </p:nvPicPr>
        <p:blipFill rotWithShape="1">
          <a:blip r:embed="rId3">
            <a:alphaModFix/>
          </a:blip>
          <a:srcRect/>
          <a:stretch/>
        </p:blipFill>
        <p:spPr>
          <a:xfrm>
            <a:off x="5891363" y="1182760"/>
            <a:ext cx="128085" cy="272914"/>
          </a:xfrm>
          <a:prstGeom prst="rect">
            <a:avLst/>
          </a:prstGeom>
          <a:noFill/>
          <a:ln>
            <a:noFill/>
          </a:ln>
        </p:spPr>
      </p:pic>
      <p:pic>
        <p:nvPicPr>
          <p:cNvPr id="48" name="Google Shape;314;p7">
            <a:extLst>
              <a:ext uri="{FF2B5EF4-FFF2-40B4-BE49-F238E27FC236}">
                <a16:creationId xmlns:a16="http://schemas.microsoft.com/office/drawing/2014/main" id="{287E61A7-3BFD-FFC2-F6FD-4C001CB76CDE}"/>
              </a:ext>
            </a:extLst>
          </p:cNvPr>
          <p:cNvPicPr preferRelativeResize="0"/>
          <p:nvPr/>
        </p:nvPicPr>
        <p:blipFill rotWithShape="1">
          <a:blip r:embed="rId3">
            <a:alphaModFix/>
          </a:blip>
          <a:srcRect/>
          <a:stretch/>
        </p:blipFill>
        <p:spPr>
          <a:xfrm>
            <a:off x="6134974" y="1099882"/>
            <a:ext cx="128086" cy="272914"/>
          </a:xfrm>
          <a:prstGeom prst="rect">
            <a:avLst/>
          </a:prstGeom>
          <a:noFill/>
          <a:ln>
            <a:noFill/>
          </a:ln>
        </p:spPr>
      </p:pic>
      <p:pic>
        <p:nvPicPr>
          <p:cNvPr id="49" name="Google Shape;315;p7">
            <a:extLst>
              <a:ext uri="{FF2B5EF4-FFF2-40B4-BE49-F238E27FC236}">
                <a16:creationId xmlns:a16="http://schemas.microsoft.com/office/drawing/2014/main" id="{ADC96DC6-F4EB-4A22-3276-E8A720B2FE63}"/>
              </a:ext>
            </a:extLst>
          </p:cNvPr>
          <p:cNvPicPr preferRelativeResize="0"/>
          <p:nvPr/>
        </p:nvPicPr>
        <p:blipFill rotWithShape="1">
          <a:blip r:embed="rId3">
            <a:alphaModFix/>
          </a:blip>
          <a:srcRect/>
          <a:stretch/>
        </p:blipFill>
        <p:spPr>
          <a:xfrm>
            <a:off x="6308268" y="1356052"/>
            <a:ext cx="128085" cy="272914"/>
          </a:xfrm>
          <a:prstGeom prst="rect">
            <a:avLst/>
          </a:prstGeom>
          <a:noFill/>
          <a:ln>
            <a:noFill/>
          </a:ln>
        </p:spPr>
      </p:pic>
      <p:pic>
        <p:nvPicPr>
          <p:cNvPr id="50" name="Google Shape;316;p7">
            <a:extLst>
              <a:ext uri="{FF2B5EF4-FFF2-40B4-BE49-F238E27FC236}">
                <a16:creationId xmlns:a16="http://schemas.microsoft.com/office/drawing/2014/main" id="{364C3CA2-F38C-283B-DEA8-5156E9AA0E5A}"/>
              </a:ext>
            </a:extLst>
          </p:cNvPr>
          <p:cNvPicPr preferRelativeResize="0"/>
          <p:nvPr/>
        </p:nvPicPr>
        <p:blipFill rotWithShape="1">
          <a:blip r:embed="rId4">
            <a:alphaModFix/>
          </a:blip>
          <a:srcRect/>
          <a:stretch/>
        </p:blipFill>
        <p:spPr>
          <a:xfrm>
            <a:off x="5132060" y="1372795"/>
            <a:ext cx="128922" cy="272914"/>
          </a:xfrm>
          <a:prstGeom prst="rect">
            <a:avLst/>
          </a:prstGeom>
          <a:noFill/>
          <a:ln>
            <a:noFill/>
          </a:ln>
        </p:spPr>
      </p:pic>
      <p:pic>
        <p:nvPicPr>
          <p:cNvPr id="51" name="Google Shape;317;p7">
            <a:extLst>
              <a:ext uri="{FF2B5EF4-FFF2-40B4-BE49-F238E27FC236}">
                <a16:creationId xmlns:a16="http://schemas.microsoft.com/office/drawing/2014/main" id="{742D99C8-E26D-CBB2-D708-8E80837D452D}"/>
              </a:ext>
            </a:extLst>
          </p:cNvPr>
          <p:cNvPicPr preferRelativeResize="0"/>
          <p:nvPr/>
        </p:nvPicPr>
        <p:blipFill rotWithShape="1">
          <a:blip r:embed="rId3">
            <a:alphaModFix/>
          </a:blip>
          <a:srcRect/>
          <a:stretch/>
        </p:blipFill>
        <p:spPr>
          <a:xfrm>
            <a:off x="6006890" y="1389538"/>
            <a:ext cx="128085" cy="272914"/>
          </a:xfrm>
          <a:prstGeom prst="rect">
            <a:avLst/>
          </a:prstGeom>
          <a:noFill/>
          <a:ln>
            <a:noFill/>
          </a:ln>
        </p:spPr>
      </p:pic>
      <p:pic>
        <p:nvPicPr>
          <p:cNvPr id="52" name="Google Shape;318;p7">
            <a:extLst>
              <a:ext uri="{FF2B5EF4-FFF2-40B4-BE49-F238E27FC236}">
                <a16:creationId xmlns:a16="http://schemas.microsoft.com/office/drawing/2014/main" id="{2AC06AAB-760F-050A-C746-D43CC18B0B4A}"/>
              </a:ext>
            </a:extLst>
          </p:cNvPr>
          <p:cNvPicPr preferRelativeResize="0"/>
          <p:nvPr/>
        </p:nvPicPr>
        <p:blipFill rotWithShape="1">
          <a:blip r:embed="rId3">
            <a:alphaModFix/>
          </a:blip>
          <a:srcRect/>
          <a:stretch/>
        </p:blipFill>
        <p:spPr>
          <a:xfrm>
            <a:off x="5696304" y="1058861"/>
            <a:ext cx="128086" cy="272914"/>
          </a:xfrm>
          <a:prstGeom prst="rect">
            <a:avLst/>
          </a:prstGeom>
          <a:noFill/>
          <a:ln>
            <a:noFill/>
          </a:ln>
        </p:spPr>
      </p:pic>
      <p:cxnSp>
        <p:nvCxnSpPr>
          <p:cNvPr id="53" name="Google Shape;319;p7">
            <a:extLst>
              <a:ext uri="{FF2B5EF4-FFF2-40B4-BE49-F238E27FC236}">
                <a16:creationId xmlns:a16="http://schemas.microsoft.com/office/drawing/2014/main" id="{5D6C13B1-E753-BCCB-2A85-2380A20AA20F}"/>
              </a:ext>
            </a:extLst>
          </p:cNvPr>
          <p:cNvCxnSpPr/>
          <p:nvPr/>
        </p:nvCxnSpPr>
        <p:spPr>
          <a:xfrm>
            <a:off x="4135004" y="1321727"/>
            <a:ext cx="749256" cy="0"/>
          </a:xfrm>
          <a:prstGeom prst="straightConnector1">
            <a:avLst/>
          </a:prstGeom>
          <a:noFill/>
          <a:ln w="38100" cap="flat" cmpd="sng">
            <a:solidFill>
              <a:schemeClr val="dk1"/>
            </a:solidFill>
            <a:prstDash val="solid"/>
            <a:miter lim="800000"/>
            <a:headEnd type="triangle" w="med" len="med"/>
            <a:tailEnd type="triangle" w="med" len="med"/>
          </a:ln>
        </p:spPr>
      </p:cxnSp>
      <p:sp>
        <p:nvSpPr>
          <p:cNvPr id="54" name="Google Shape;320;p7">
            <a:extLst>
              <a:ext uri="{FF2B5EF4-FFF2-40B4-BE49-F238E27FC236}">
                <a16:creationId xmlns:a16="http://schemas.microsoft.com/office/drawing/2014/main" id="{BAF7B554-C0C1-0A63-DF5D-16492DE58046}"/>
              </a:ext>
            </a:extLst>
          </p:cNvPr>
          <p:cNvSpPr txBox="1"/>
          <p:nvPr/>
        </p:nvSpPr>
        <p:spPr>
          <a:xfrm>
            <a:off x="1633576" y="704914"/>
            <a:ext cx="2198377" cy="275784"/>
          </a:xfrm>
          <a:prstGeom prst="rect">
            <a:avLst/>
          </a:prstGeom>
          <a:noFill/>
          <a:ln>
            <a:noFill/>
          </a:ln>
        </p:spPr>
        <p:txBody>
          <a:bodyPr spcFirstLastPara="1" wrap="square" lIns="48199" tIns="24100" rIns="48199" bIns="24100" anchor="t" anchorCtr="0">
            <a:spAutoFit/>
          </a:bodyPr>
          <a:lstStyle/>
          <a:p>
            <a:pPr defTabSz="482163">
              <a:buSzPts val="2400"/>
            </a:pPr>
            <a:r>
              <a:rPr lang="en-PH" sz="1266" dirty="0">
                <a:latin typeface="Calibri"/>
                <a:ea typeface="Calibri"/>
                <a:cs typeface="Calibri"/>
                <a:sym typeface="Calibri"/>
              </a:rPr>
              <a:t>		</a:t>
            </a:r>
            <a:r>
              <a:rPr lang="en-PH" sz="1476" dirty="0">
                <a:latin typeface="Calibri"/>
                <a:ea typeface="Calibri"/>
                <a:cs typeface="Calibri"/>
                <a:sym typeface="Calibri"/>
              </a:rPr>
              <a:t>With program</a:t>
            </a:r>
            <a:endParaRPr sz="738" dirty="0"/>
          </a:p>
        </p:txBody>
      </p:sp>
      <p:sp>
        <p:nvSpPr>
          <p:cNvPr id="55" name="Google Shape;321;p7">
            <a:extLst>
              <a:ext uri="{FF2B5EF4-FFF2-40B4-BE49-F238E27FC236}">
                <a16:creationId xmlns:a16="http://schemas.microsoft.com/office/drawing/2014/main" id="{FAFEA818-1B2D-8DB3-6A68-2ED8A9B07226}"/>
              </a:ext>
            </a:extLst>
          </p:cNvPr>
          <p:cNvSpPr txBox="1"/>
          <p:nvPr/>
        </p:nvSpPr>
        <p:spPr>
          <a:xfrm>
            <a:off x="4129980" y="725267"/>
            <a:ext cx="2548310" cy="275784"/>
          </a:xfrm>
          <a:prstGeom prst="rect">
            <a:avLst/>
          </a:prstGeom>
          <a:noFill/>
          <a:ln>
            <a:noFill/>
          </a:ln>
        </p:spPr>
        <p:txBody>
          <a:bodyPr spcFirstLastPara="1" wrap="square" lIns="48199" tIns="24100" rIns="48199" bIns="24100" anchor="t" anchorCtr="0">
            <a:spAutoFit/>
          </a:bodyPr>
          <a:lstStyle/>
          <a:p>
            <a:pPr defTabSz="482163">
              <a:buSzPts val="2400"/>
            </a:pPr>
            <a:r>
              <a:rPr lang="en-PH" sz="1266">
                <a:latin typeface="Calibri"/>
                <a:ea typeface="Calibri"/>
                <a:cs typeface="Calibri"/>
                <a:sym typeface="Calibri"/>
              </a:rPr>
              <a:t>		</a:t>
            </a:r>
            <a:r>
              <a:rPr lang="en-PH" sz="1476">
                <a:latin typeface="Calibri"/>
                <a:ea typeface="Calibri"/>
                <a:cs typeface="Calibri"/>
                <a:sym typeface="Calibri"/>
              </a:rPr>
              <a:t>Without program</a:t>
            </a:r>
            <a:endParaRPr sz="738"/>
          </a:p>
        </p:txBody>
      </p:sp>
      <p:sp>
        <p:nvSpPr>
          <p:cNvPr id="56" name="Google Shape;322;p7">
            <a:extLst>
              <a:ext uri="{FF2B5EF4-FFF2-40B4-BE49-F238E27FC236}">
                <a16:creationId xmlns:a16="http://schemas.microsoft.com/office/drawing/2014/main" id="{92D82C67-8F84-E3DE-40D2-EEE94E3E48CC}"/>
              </a:ext>
            </a:extLst>
          </p:cNvPr>
          <p:cNvSpPr txBox="1"/>
          <p:nvPr/>
        </p:nvSpPr>
        <p:spPr>
          <a:xfrm>
            <a:off x="3647778" y="1167286"/>
            <a:ext cx="1467120" cy="470581"/>
          </a:xfrm>
          <a:prstGeom prst="rect">
            <a:avLst/>
          </a:prstGeom>
          <a:noFill/>
          <a:ln>
            <a:noFill/>
          </a:ln>
        </p:spPr>
        <p:txBody>
          <a:bodyPr spcFirstLastPara="1" wrap="square" lIns="48199" tIns="24100" rIns="48199" bIns="24100" anchor="t" anchorCtr="0">
            <a:spAutoFit/>
          </a:bodyPr>
          <a:lstStyle/>
          <a:p>
            <a:pPr defTabSz="482163">
              <a:buSzPts val="2400"/>
            </a:pPr>
            <a:r>
              <a:rPr lang="en-PH" sz="1266">
                <a:latin typeface="Calibri"/>
                <a:ea typeface="Calibri"/>
                <a:cs typeface="Calibri"/>
                <a:sym typeface="Calibri"/>
              </a:rPr>
              <a:t>		</a:t>
            </a:r>
            <a:r>
              <a:rPr lang="en-PH" sz="1476" b="1">
                <a:latin typeface="Calibri"/>
                <a:ea typeface="Calibri"/>
                <a:cs typeface="Calibri"/>
                <a:sym typeface="Calibri"/>
              </a:rPr>
              <a:t>IMPACT</a:t>
            </a:r>
            <a:endParaRPr sz="738"/>
          </a:p>
        </p:txBody>
      </p:sp>
      <p:pic>
        <p:nvPicPr>
          <p:cNvPr id="57" name="Google Shape;323;p7" descr="https://encrypted-tbn3.gstatic.com/images?q=tbn:ANd9GcTi1qx9portP3RLLvTwRSj_7joa-JQT8gZLMhZYvFyBdeG9q02i">
            <a:extLst>
              <a:ext uri="{FF2B5EF4-FFF2-40B4-BE49-F238E27FC236}">
                <a16:creationId xmlns:a16="http://schemas.microsoft.com/office/drawing/2014/main" id="{5ACBCE32-9BFC-679F-CF56-3091BC23DB5E}"/>
              </a:ext>
            </a:extLst>
          </p:cNvPr>
          <p:cNvPicPr preferRelativeResize="0"/>
          <p:nvPr/>
        </p:nvPicPr>
        <p:blipFill rotWithShape="1">
          <a:blip r:embed="rId5">
            <a:alphaModFix/>
          </a:blip>
          <a:srcRect/>
          <a:stretch/>
        </p:blipFill>
        <p:spPr>
          <a:xfrm flipH="1">
            <a:off x="2814065" y="1531096"/>
            <a:ext cx="240909" cy="97869"/>
          </a:xfrm>
          <a:prstGeom prst="rect">
            <a:avLst/>
          </a:prstGeom>
          <a:noFill/>
          <a:ln>
            <a:noFill/>
          </a:ln>
        </p:spPr>
      </p:pic>
      <p:pic>
        <p:nvPicPr>
          <p:cNvPr id="58" name="Google Shape;324;p7" descr="https://encrypted-tbn3.gstatic.com/images?q=tbn:ANd9GcTi1qx9portP3RLLvTwRSj_7joa-JQT8gZLMhZYvFyBdeG9q02i">
            <a:extLst>
              <a:ext uri="{FF2B5EF4-FFF2-40B4-BE49-F238E27FC236}">
                <a16:creationId xmlns:a16="http://schemas.microsoft.com/office/drawing/2014/main" id="{ED10EE52-9294-8CB1-575D-AB9DDF2D1B22}"/>
              </a:ext>
            </a:extLst>
          </p:cNvPr>
          <p:cNvPicPr preferRelativeResize="0"/>
          <p:nvPr/>
        </p:nvPicPr>
        <p:blipFill rotWithShape="1">
          <a:blip r:embed="rId5">
            <a:alphaModFix/>
          </a:blip>
          <a:srcRect/>
          <a:stretch/>
        </p:blipFill>
        <p:spPr>
          <a:xfrm flipH="1">
            <a:off x="3797823" y="1139499"/>
            <a:ext cx="240909" cy="97869"/>
          </a:xfrm>
          <a:prstGeom prst="rect">
            <a:avLst/>
          </a:prstGeom>
          <a:noFill/>
          <a:ln>
            <a:noFill/>
          </a:ln>
        </p:spPr>
      </p:pic>
      <p:pic>
        <p:nvPicPr>
          <p:cNvPr id="59" name="Google Shape;325;p7" descr="https://encrypted-tbn3.gstatic.com/images?q=tbn:ANd9GcTi1qx9portP3RLLvTwRSj_7joa-JQT8gZLMhZYvFyBdeG9q02i">
            <a:extLst>
              <a:ext uri="{FF2B5EF4-FFF2-40B4-BE49-F238E27FC236}">
                <a16:creationId xmlns:a16="http://schemas.microsoft.com/office/drawing/2014/main" id="{1BD32F38-343E-14F9-86CF-D86245BBE25F}"/>
              </a:ext>
            </a:extLst>
          </p:cNvPr>
          <p:cNvPicPr preferRelativeResize="0"/>
          <p:nvPr/>
        </p:nvPicPr>
        <p:blipFill rotWithShape="1">
          <a:blip r:embed="rId5">
            <a:alphaModFix/>
          </a:blip>
          <a:srcRect/>
          <a:stretch/>
        </p:blipFill>
        <p:spPr>
          <a:xfrm flipH="1">
            <a:off x="3234882" y="1599280"/>
            <a:ext cx="240909" cy="97869"/>
          </a:xfrm>
          <a:prstGeom prst="rect">
            <a:avLst/>
          </a:prstGeom>
          <a:noFill/>
          <a:ln>
            <a:noFill/>
          </a:ln>
        </p:spPr>
      </p:pic>
      <p:pic>
        <p:nvPicPr>
          <p:cNvPr id="60" name="Google Shape;326;p7" descr="https://encrypted-tbn3.gstatic.com/images?q=tbn:ANd9GcTi1qx9portP3RLLvTwRSj_7joa-JQT8gZLMhZYvFyBdeG9q02i">
            <a:extLst>
              <a:ext uri="{FF2B5EF4-FFF2-40B4-BE49-F238E27FC236}">
                <a16:creationId xmlns:a16="http://schemas.microsoft.com/office/drawing/2014/main" id="{1911F999-1B8E-1E91-088F-247FB4EAA8CA}"/>
              </a:ext>
            </a:extLst>
          </p:cNvPr>
          <p:cNvPicPr preferRelativeResize="0"/>
          <p:nvPr/>
        </p:nvPicPr>
        <p:blipFill rotWithShape="1">
          <a:blip r:embed="rId5">
            <a:alphaModFix/>
          </a:blip>
          <a:srcRect/>
          <a:stretch/>
        </p:blipFill>
        <p:spPr>
          <a:xfrm flipH="1">
            <a:off x="2685239" y="1068988"/>
            <a:ext cx="240909" cy="97869"/>
          </a:xfrm>
          <a:prstGeom prst="rect">
            <a:avLst/>
          </a:prstGeom>
          <a:noFill/>
          <a:ln>
            <a:noFill/>
          </a:ln>
        </p:spPr>
      </p:pic>
      <p:pic>
        <p:nvPicPr>
          <p:cNvPr id="61" name="Google Shape;327;p7" descr="https://encrypted-tbn3.gstatic.com/images?q=tbn:ANd9GcTi1qx9portP3RLLvTwRSj_7joa-JQT8gZLMhZYvFyBdeG9q02i">
            <a:extLst>
              <a:ext uri="{FF2B5EF4-FFF2-40B4-BE49-F238E27FC236}">
                <a16:creationId xmlns:a16="http://schemas.microsoft.com/office/drawing/2014/main" id="{C38CB8A7-47ED-9567-559C-8ECFE290E97F}"/>
              </a:ext>
            </a:extLst>
          </p:cNvPr>
          <p:cNvPicPr preferRelativeResize="0"/>
          <p:nvPr/>
        </p:nvPicPr>
        <p:blipFill rotWithShape="1">
          <a:blip r:embed="rId5">
            <a:alphaModFix/>
          </a:blip>
          <a:srcRect/>
          <a:stretch/>
        </p:blipFill>
        <p:spPr>
          <a:xfrm flipH="1">
            <a:off x="3355537" y="1078727"/>
            <a:ext cx="240909" cy="97869"/>
          </a:xfrm>
          <a:prstGeom prst="rect">
            <a:avLst/>
          </a:prstGeom>
          <a:noFill/>
          <a:ln>
            <a:noFill/>
          </a:ln>
        </p:spPr>
      </p:pic>
      <p:sp>
        <p:nvSpPr>
          <p:cNvPr id="62" name="Google Shape;328;p7">
            <a:extLst>
              <a:ext uri="{FF2B5EF4-FFF2-40B4-BE49-F238E27FC236}">
                <a16:creationId xmlns:a16="http://schemas.microsoft.com/office/drawing/2014/main" id="{E1E4D9E6-AC0D-6F3A-9AB6-BA7E7ACF4F88}"/>
              </a:ext>
            </a:extLst>
          </p:cNvPr>
          <p:cNvSpPr txBox="1"/>
          <p:nvPr/>
        </p:nvSpPr>
        <p:spPr>
          <a:xfrm>
            <a:off x="995660" y="1900667"/>
            <a:ext cx="6586760" cy="308294"/>
          </a:xfrm>
          <a:prstGeom prst="rect">
            <a:avLst/>
          </a:prstGeom>
          <a:noFill/>
          <a:ln>
            <a:noFill/>
          </a:ln>
        </p:spPr>
        <p:txBody>
          <a:bodyPr spcFirstLastPara="1" wrap="square" lIns="48199" tIns="24100" rIns="48199" bIns="24100" anchor="t" anchorCtr="0">
            <a:spAutoFit/>
          </a:bodyPr>
          <a:lstStyle/>
          <a:p>
            <a:pPr defTabSz="482163">
              <a:buSzPts val="2800"/>
            </a:pPr>
            <a:r>
              <a:rPr lang="en-PH" sz="1476">
                <a:latin typeface="Calibri"/>
                <a:ea typeface="Calibri"/>
                <a:cs typeface="Calibri"/>
                <a:sym typeface="Calibri"/>
              </a:rPr>
              <a:t>		</a:t>
            </a:r>
            <a:r>
              <a:rPr lang="en-PH" sz="1687">
                <a:latin typeface="Calibri"/>
                <a:ea typeface="Calibri"/>
                <a:cs typeface="Calibri"/>
                <a:sym typeface="Calibri"/>
              </a:rPr>
              <a:t>     The </a:t>
            </a:r>
            <a:r>
              <a:rPr lang="en-PH" sz="1687">
                <a:solidFill>
                  <a:srgbClr val="D79D2C"/>
                </a:solidFill>
                <a:latin typeface="Calibri"/>
                <a:ea typeface="Calibri"/>
                <a:cs typeface="Calibri"/>
                <a:sym typeface="Calibri"/>
              </a:rPr>
              <a:t>one difference</a:t>
            </a:r>
            <a:r>
              <a:rPr lang="en-PH" sz="1687">
                <a:latin typeface="Calibri"/>
                <a:ea typeface="Calibri"/>
                <a:cs typeface="Calibri"/>
                <a:sym typeface="Calibri"/>
              </a:rPr>
              <a:t>: one group receives the program.</a:t>
            </a:r>
            <a:endParaRPr sz="738"/>
          </a:p>
        </p:txBody>
      </p:sp>
      <p:sp>
        <p:nvSpPr>
          <p:cNvPr id="63" name="Google Shape;329;p7">
            <a:extLst>
              <a:ext uri="{FF2B5EF4-FFF2-40B4-BE49-F238E27FC236}">
                <a16:creationId xmlns:a16="http://schemas.microsoft.com/office/drawing/2014/main" id="{315FF5D0-1F99-B6D2-FB70-F6F99028E178}"/>
              </a:ext>
            </a:extLst>
          </p:cNvPr>
          <p:cNvSpPr txBox="1"/>
          <p:nvPr/>
        </p:nvSpPr>
        <p:spPr>
          <a:xfrm>
            <a:off x="2582912" y="4474338"/>
            <a:ext cx="5364510" cy="308294"/>
          </a:xfrm>
          <a:prstGeom prst="rect">
            <a:avLst/>
          </a:prstGeom>
          <a:noFill/>
          <a:ln>
            <a:noFill/>
          </a:ln>
        </p:spPr>
        <p:txBody>
          <a:bodyPr spcFirstLastPara="1" wrap="square" lIns="48199" tIns="24100" rIns="48199" bIns="24100" anchor="t" anchorCtr="0">
            <a:spAutoFit/>
          </a:bodyPr>
          <a:lstStyle/>
          <a:p>
            <a:pPr defTabSz="482163">
              <a:buSzPts val="2800"/>
            </a:pPr>
            <a:r>
              <a:rPr lang="en-PH" sz="1476">
                <a:latin typeface="Calibri"/>
                <a:ea typeface="Calibri"/>
                <a:cs typeface="Calibri"/>
                <a:sym typeface="Calibri"/>
              </a:rPr>
              <a:t>		</a:t>
            </a:r>
            <a:r>
              <a:rPr lang="en-PH" sz="1687">
                <a:latin typeface="Calibri"/>
                <a:ea typeface="Calibri"/>
                <a:cs typeface="Calibri"/>
                <a:sym typeface="Calibri"/>
              </a:rPr>
              <a:t> </a:t>
            </a:r>
            <a:r>
              <a:rPr lang="en-PH" sz="1687">
                <a:solidFill>
                  <a:srgbClr val="D79D2C"/>
                </a:solidFill>
                <a:latin typeface="Calibri"/>
                <a:ea typeface="Calibri"/>
                <a:cs typeface="Calibri"/>
                <a:sym typeface="Calibri"/>
              </a:rPr>
              <a:t>outcomes of interest</a:t>
            </a:r>
            <a:endParaRPr sz="1687">
              <a:latin typeface="Calibri"/>
              <a:ea typeface="Calibri"/>
              <a:cs typeface="Calibri"/>
              <a:sym typeface="Calibri"/>
            </a:endParaRPr>
          </a:p>
        </p:txBody>
      </p:sp>
      <p:pic>
        <p:nvPicPr>
          <p:cNvPr id="128" name="Google Shape;330;p7" descr="A screenshot of a cell phone&#10;&#10;Description automatically generated">
            <a:extLst>
              <a:ext uri="{FF2B5EF4-FFF2-40B4-BE49-F238E27FC236}">
                <a16:creationId xmlns:a16="http://schemas.microsoft.com/office/drawing/2014/main" id="{24936D59-EF33-E081-77CA-5556F36824CE}"/>
              </a:ext>
            </a:extLst>
          </p:cNvPr>
          <p:cNvPicPr preferRelativeResize="0"/>
          <p:nvPr/>
        </p:nvPicPr>
        <p:blipFill rotWithShape="1">
          <a:blip r:embed="rId6">
            <a:alphaModFix/>
          </a:blip>
          <a:srcRect/>
          <a:stretch/>
        </p:blipFill>
        <p:spPr>
          <a:xfrm>
            <a:off x="2654483" y="2162392"/>
            <a:ext cx="3781870" cy="2358586"/>
          </a:xfrm>
          <a:prstGeom prst="rect">
            <a:avLst/>
          </a:prstGeom>
          <a:noFill/>
          <a:ln>
            <a:noFill/>
          </a:ln>
        </p:spPr>
      </p:pic>
      <p:sp>
        <p:nvSpPr>
          <p:cNvPr id="129" name="Google Shape;331;p7">
            <a:extLst>
              <a:ext uri="{FF2B5EF4-FFF2-40B4-BE49-F238E27FC236}">
                <a16:creationId xmlns:a16="http://schemas.microsoft.com/office/drawing/2014/main" id="{2B1372DB-A299-4BDE-1ADF-86CCFA40AE98}"/>
              </a:ext>
            </a:extLst>
          </p:cNvPr>
          <p:cNvSpPr txBox="1"/>
          <p:nvPr/>
        </p:nvSpPr>
        <p:spPr>
          <a:xfrm>
            <a:off x="2884289" y="4241071"/>
            <a:ext cx="3133956" cy="211023"/>
          </a:xfrm>
          <a:prstGeom prst="rect">
            <a:avLst/>
          </a:prstGeom>
          <a:solidFill>
            <a:schemeClr val="lt1"/>
          </a:solidFill>
          <a:ln>
            <a:noFill/>
          </a:ln>
        </p:spPr>
        <p:txBody>
          <a:bodyPr spcFirstLastPara="1" wrap="square" lIns="48212" tIns="24100" rIns="48212" bIns="24100" anchor="t" anchorCtr="0">
            <a:spAutoFit/>
          </a:bodyPr>
          <a:lstStyle/>
          <a:p>
            <a:pPr defTabSz="482163"/>
            <a:r>
              <a:rPr lang="en-PH" sz="1055" b="1"/>
              <a:t>Employability  Employment   Income    Welfare</a:t>
            </a:r>
            <a:endParaRPr sz="738"/>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8"/>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Phase-in Design</a:t>
            </a:r>
            <a:endParaRPr dirty="0"/>
          </a:p>
        </p:txBody>
      </p:sp>
      <p:pic>
        <p:nvPicPr>
          <p:cNvPr id="707" name="Google Shape;707;p88"/>
          <p:cNvPicPr preferRelativeResize="0"/>
          <p:nvPr/>
        </p:nvPicPr>
        <p:blipFill>
          <a:blip r:embed="rId3">
            <a:alphaModFix/>
          </a:blip>
          <a:stretch>
            <a:fillRect/>
          </a:stretch>
        </p:blipFill>
        <p:spPr>
          <a:xfrm>
            <a:off x="152400" y="857825"/>
            <a:ext cx="8839202" cy="3645100"/>
          </a:xfrm>
          <a:prstGeom prst="rect">
            <a:avLst/>
          </a:prstGeom>
          <a:noFill/>
          <a:ln>
            <a:noFill/>
          </a:ln>
        </p:spPr>
      </p:pic>
      <p:sp>
        <p:nvSpPr>
          <p:cNvPr id="708" name="Google Shape;708;p8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9"/>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Phase-in Design</a:t>
            </a:r>
            <a:endParaRPr dirty="0"/>
          </a:p>
        </p:txBody>
      </p:sp>
      <p:sp>
        <p:nvSpPr>
          <p:cNvPr id="714" name="Google Shape;714;p89"/>
          <p:cNvSpPr txBox="1">
            <a:spLocks noGrp="1"/>
          </p:cNvSpPr>
          <p:nvPr>
            <p:ph type="body" idx="1"/>
          </p:nvPr>
        </p:nvSpPr>
        <p:spPr>
          <a:xfrm>
            <a:off x="719125" y="1168550"/>
            <a:ext cx="7885500" cy="2945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dirty="0"/>
              <a:t>Counterfactual:</a:t>
            </a:r>
            <a:endParaRPr b="1" dirty="0"/>
          </a:p>
          <a:p>
            <a:pPr marL="0" lvl="0" indent="0" algn="l" rtl="0">
              <a:spcBef>
                <a:spcPts val="0"/>
              </a:spcBef>
              <a:spcAft>
                <a:spcPts val="0"/>
              </a:spcAft>
              <a:buNone/>
            </a:pPr>
            <a:r>
              <a:rPr lang="en" dirty="0"/>
              <a:t>1st year: those who will receive the intervention in 2nd year or 3rd year</a:t>
            </a:r>
            <a:endParaRPr dirty="0"/>
          </a:p>
          <a:p>
            <a:pPr marL="0" lvl="0" indent="0" algn="l" rtl="0">
              <a:spcBef>
                <a:spcPts val="0"/>
              </a:spcBef>
              <a:spcAft>
                <a:spcPts val="0"/>
              </a:spcAft>
              <a:buNone/>
            </a:pPr>
            <a:r>
              <a:rPr lang="en" dirty="0"/>
              <a:t>2nd year: those who will receive the intervention in 3rd year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solidFill>
                  <a:srgbClr val="0070C0"/>
                </a:solidFill>
              </a:rPr>
              <a:t>Advantages</a:t>
            </a:r>
            <a:endParaRPr b="1" dirty="0">
              <a:solidFill>
                <a:srgbClr val="0070C0"/>
              </a:solidFill>
            </a:endParaRPr>
          </a:p>
          <a:p>
            <a:pPr marL="0" lvl="0" indent="0" algn="l" rtl="0">
              <a:spcBef>
                <a:spcPts val="0"/>
              </a:spcBef>
              <a:spcAft>
                <a:spcPts val="0"/>
              </a:spcAft>
              <a:buNone/>
            </a:pPr>
            <a:r>
              <a:rPr lang="en" dirty="0"/>
              <a:t>Everyone gets something eventually</a:t>
            </a:r>
            <a:endParaRPr dirty="0"/>
          </a:p>
          <a:p>
            <a:pPr marL="0" lvl="0" indent="0" algn="l" rtl="0">
              <a:spcBef>
                <a:spcPts val="0"/>
              </a:spcBef>
              <a:spcAft>
                <a:spcPts val="0"/>
              </a:spcAft>
              <a:buNone/>
            </a:pPr>
            <a:r>
              <a:rPr lang="en" b="1" dirty="0">
                <a:solidFill>
                  <a:srgbClr val="C00000"/>
                </a:solidFill>
              </a:rPr>
              <a:t>Concerns</a:t>
            </a:r>
            <a:endParaRPr b="1" dirty="0">
              <a:solidFill>
                <a:srgbClr val="C00000"/>
              </a:solidFill>
            </a:endParaRPr>
          </a:p>
          <a:p>
            <a:pPr marL="0" lvl="0" indent="0" algn="l" rtl="0">
              <a:spcBef>
                <a:spcPts val="0"/>
              </a:spcBef>
              <a:spcAft>
                <a:spcPts val="0"/>
              </a:spcAft>
              <a:buNone/>
            </a:pPr>
            <a:r>
              <a:rPr lang="en" dirty="0"/>
              <a:t>Can complicate estimating long run effects</a:t>
            </a:r>
            <a:endParaRPr dirty="0"/>
          </a:p>
          <a:p>
            <a:pPr marL="0" lvl="0" indent="0" algn="l" rtl="0">
              <a:spcBef>
                <a:spcPts val="0"/>
              </a:spcBef>
              <a:spcAft>
                <a:spcPts val="0"/>
              </a:spcAft>
              <a:buNone/>
            </a:pPr>
            <a:r>
              <a:rPr lang="en" dirty="0"/>
              <a:t>Do expectations change actions today?</a:t>
            </a:r>
            <a:endParaRPr dirty="0"/>
          </a:p>
          <a:p>
            <a:pPr marL="457200" lvl="0" indent="0" algn="l" rtl="0">
              <a:spcBef>
                <a:spcPts val="0"/>
              </a:spcBef>
              <a:spcAft>
                <a:spcPts val="0"/>
              </a:spcAft>
              <a:buNone/>
            </a:pPr>
            <a:endParaRPr dirty="0"/>
          </a:p>
        </p:txBody>
      </p:sp>
      <p:sp>
        <p:nvSpPr>
          <p:cNvPr id="715" name="Google Shape;715;p89"/>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0"/>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Encouragement Design</a:t>
            </a:r>
            <a:endParaRPr dirty="0"/>
          </a:p>
        </p:txBody>
      </p:sp>
      <p:sp>
        <p:nvSpPr>
          <p:cNvPr id="721" name="Google Shape;721;p90"/>
          <p:cNvSpPr txBox="1">
            <a:spLocks noGrp="1"/>
          </p:cNvSpPr>
          <p:nvPr>
            <p:ph type="body" idx="1"/>
          </p:nvPr>
        </p:nvSpPr>
        <p:spPr>
          <a:xfrm>
            <a:off x="719125" y="1168550"/>
            <a:ext cx="7885500" cy="294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What to do when access can’t be randomized?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Sometimes it’s impractical or unethical to randomize program access</a:t>
            </a:r>
            <a:endParaRPr dirty="0"/>
          </a:p>
          <a:p>
            <a:pPr marL="0" lvl="0" indent="0" algn="l" rtl="0">
              <a:spcBef>
                <a:spcPts val="0"/>
              </a:spcBef>
              <a:spcAft>
                <a:spcPts val="0"/>
              </a:spcAft>
              <a:buNone/>
            </a:pPr>
            <a:r>
              <a:rPr lang="en" dirty="0"/>
              <a:t>But: most programs have less than 100% take-up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Random assignment of encouragement to sign up to treatment → differential take-ups between treatment and control groups</a:t>
            </a:r>
            <a:endParaRPr dirty="0"/>
          </a:p>
        </p:txBody>
      </p:sp>
      <p:sp>
        <p:nvSpPr>
          <p:cNvPr id="722" name="Google Shape;722;p90"/>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7" name="Google Shape;727;p91"/>
          <p:cNvPicPr preferRelativeResize="0"/>
          <p:nvPr/>
        </p:nvPicPr>
        <p:blipFill>
          <a:blip r:embed="rId3">
            <a:alphaModFix/>
          </a:blip>
          <a:stretch>
            <a:fillRect/>
          </a:stretch>
        </p:blipFill>
        <p:spPr>
          <a:xfrm>
            <a:off x="1387125" y="1472476"/>
            <a:ext cx="7592374" cy="3078925"/>
          </a:xfrm>
          <a:prstGeom prst="rect">
            <a:avLst/>
          </a:prstGeom>
          <a:noFill/>
          <a:ln>
            <a:noFill/>
          </a:ln>
        </p:spPr>
      </p:pic>
      <p:sp>
        <p:nvSpPr>
          <p:cNvPr id="728" name="Google Shape;728;p91"/>
          <p:cNvSpPr txBox="1">
            <a:spLocks noGrp="1"/>
          </p:cNvSpPr>
          <p:nvPr>
            <p:ph type="title"/>
          </p:nvPr>
        </p:nvSpPr>
        <p:spPr>
          <a:xfrm>
            <a:off x="444350" y="4873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 Differential Take-ups</a:t>
            </a:r>
            <a:endParaRPr dirty="0"/>
          </a:p>
        </p:txBody>
      </p:sp>
      <p:sp>
        <p:nvSpPr>
          <p:cNvPr id="729" name="Google Shape;729;p91"/>
          <p:cNvSpPr txBox="1"/>
          <p:nvPr/>
        </p:nvSpPr>
        <p:spPr>
          <a:xfrm>
            <a:off x="-30925" y="1863750"/>
            <a:ext cx="1476600" cy="708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b="1"/>
              <a:t>Treatment group</a:t>
            </a:r>
            <a:endParaRPr sz="1700" b="1" dirty="0"/>
          </a:p>
        </p:txBody>
      </p:sp>
      <p:sp>
        <p:nvSpPr>
          <p:cNvPr id="730" name="Google Shape;730;p91"/>
          <p:cNvSpPr txBox="1"/>
          <p:nvPr/>
        </p:nvSpPr>
        <p:spPr>
          <a:xfrm>
            <a:off x="-30925" y="3528950"/>
            <a:ext cx="1476600" cy="708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b="1"/>
              <a:t>Control group</a:t>
            </a:r>
            <a:endParaRPr sz="1700" b="1" dirty="0"/>
          </a:p>
        </p:txBody>
      </p:sp>
      <p:sp>
        <p:nvSpPr>
          <p:cNvPr id="2" name="Google Shape;722;p90">
            <a:extLst>
              <a:ext uri="{FF2B5EF4-FFF2-40B4-BE49-F238E27FC236}">
                <a16:creationId xmlns:a16="http://schemas.microsoft.com/office/drawing/2014/main" id="{D5D07A96-49A3-3AC0-87F6-4C088F70CCF6}"/>
              </a:ext>
            </a:extLst>
          </p:cNvPr>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92"/>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Encouragement Design</a:t>
            </a:r>
            <a:endParaRPr dirty="0"/>
          </a:p>
        </p:txBody>
      </p:sp>
      <p:pic>
        <p:nvPicPr>
          <p:cNvPr id="736" name="Google Shape;736;p92"/>
          <p:cNvPicPr preferRelativeResize="0"/>
          <p:nvPr/>
        </p:nvPicPr>
        <p:blipFill>
          <a:blip r:embed="rId3">
            <a:alphaModFix/>
          </a:blip>
          <a:stretch>
            <a:fillRect/>
          </a:stretch>
        </p:blipFill>
        <p:spPr>
          <a:xfrm>
            <a:off x="304800" y="934025"/>
            <a:ext cx="8655096" cy="4057075"/>
          </a:xfrm>
          <a:prstGeom prst="rect">
            <a:avLst/>
          </a:prstGeom>
          <a:noFill/>
          <a:ln>
            <a:noFill/>
          </a:ln>
        </p:spPr>
      </p:pic>
      <p:sp>
        <p:nvSpPr>
          <p:cNvPr id="2" name="Google Shape;722;p90">
            <a:extLst>
              <a:ext uri="{FF2B5EF4-FFF2-40B4-BE49-F238E27FC236}">
                <a16:creationId xmlns:a16="http://schemas.microsoft.com/office/drawing/2014/main" id="{0BC31802-96ED-BF93-B597-BF4A3BD926AA}"/>
              </a:ext>
            </a:extLst>
          </p:cNvPr>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93"/>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Encouragement Design</a:t>
            </a:r>
            <a:endParaRPr dirty="0"/>
          </a:p>
        </p:txBody>
      </p:sp>
      <p:sp>
        <p:nvSpPr>
          <p:cNvPr id="742" name="Google Shape;742;p93"/>
          <p:cNvSpPr txBox="1">
            <a:spLocks noGrp="1"/>
          </p:cNvSpPr>
          <p:nvPr>
            <p:ph type="body" idx="1"/>
          </p:nvPr>
        </p:nvSpPr>
        <p:spPr>
          <a:xfrm>
            <a:off x="719125" y="1168550"/>
            <a:ext cx="7885500" cy="294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What comparison are we making?</a:t>
            </a:r>
            <a:endParaRPr b="1" dirty="0"/>
          </a:p>
          <a:p>
            <a:pPr marL="0" lvl="0" indent="0" algn="l" rtl="0">
              <a:spcBef>
                <a:spcPts val="0"/>
              </a:spcBef>
              <a:spcAft>
                <a:spcPts val="0"/>
              </a:spcAft>
              <a:buNone/>
            </a:pPr>
            <a:endParaRPr dirty="0"/>
          </a:p>
          <a:p>
            <a:pPr marL="457200" lvl="0" indent="-342900" algn="l" rtl="0">
              <a:spcBef>
                <a:spcPts val="0"/>
              </a:spcBef>
              <a:spcAft>
                <a:spcPts val="0"/>
              </a:spcAft>
              <a:buSzPts val="1800"/>
              <a:buFont typeface="+mj-lt"/>
              <a:buAutoNum type="alphaUcPeriod"/>
            </a:pPr>
            <a:r>
              <a:rPr lang="en" dirty="0"/>
              <a:t>Those who are encouraged vs. those who are not</a:t>
            </a:r>
            <a:endParaRPr dirty="0"/>
          </a:p>
          <a:p>
            <a:pPr marL="800100" lvl="0" algn="l" rtl="0">
              <a:spcBef>
                <a:spcPts val="0"/>
              </a:spcBef>
              <a:spcAft>
                <a:spcPts val="0"/>
              </a:spcAft>
              <a:buFont typeface="+mj-lt"/>
              <a:buAutoNum type="alphaUcPeriod"/>
            </a:pPr>
            <a:endParaRPr dirty="0"/>
          </a:p>
          <a:p>
            <a:pPr marL="457200" lvl="0" indent="-342900" algn="l" rtl="0">
              <a:spcBef>
                <a:spcPts val="0"/>
              </a:spcBef>
              <a:spcAft>
                <a:spcPts val="0"/>
              </a:spcAft>
              <a:buSzPts val="1800"/>
              <a:buFont typeface="+mj-lt"/>
              <a:buAutoNum type="alphaUcPeriod"/>
            </a:pPr>
            <a:r>
              <a:rPr lang="en" dirty="0"/>
              <a:t>Participant vs. non participant</a:t>
            </a:r>
            <a:endParaRPr dirty="0"/>
          </a:p>
          <a:p>
            <a:pPr marL="800100" lvl="0" algn="l" rtl="0">
              <a:spcBef>
                <a:spcPts val="0"/>
              </a:spcBef>
              <a:spcAft>
                <a:spcPts val="0"/>
              </a:spcAft>
              <a:buFont typeface="+mj-lt"/>
              <a:buAutoNum type="alphaUcPeriod"/>
            </a:pPr>
            <a:endParaRPr dirty="0"/>
          </a:p>
          <a:p>
            <a:pPr marL="457200" lvl="0" indent="-342900" algn="l" rtl="0">
              <a:spcBef>
                <a:spcPts val="0"/>
              </a:spcBef>
              <a:spcAft>
                <a:spcPts val="0"/>
              </a:spcAft>
              <a:buSzPts val="1800"/>
              <a:buFont typeface="+mj-lt"/>
              <a:buAutoNum type="alphaUcPeriod"/>
            </a:pPr>
            <a:r>
              <a:rPr lang="en" dirty="0"/>
              <a:t>Compliers with encouragement vs. non compliers with encouragement</a:t>
            </a:r>
            <a:endParaRPr dirty="0"/>
          </a:p>
          <a:p>
            <a:pPr marL="0" lvl="0" indent="0" algn="l" rtl="0">
              <a:spcBef>
                <a:spcPts val="0"/>
              </a:spcBef>
              <a:spcAft>
                <a:spcPts val="0"/>
              </a:spcAft>
              <a:buNone/>
            </a:pPr>
            <a:endParaRPr dirty="0"/>
          </a:p>
        </p:txBody>
      </p:sp>
      <p:sp>
        <p:nvSpPr>
          <p:cNvPr id="743" name="Google Shape;743;p93"/>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94"/>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Encouragement Design</a:t>
            </a:r>
            <a:endParaRPr dirty="0"/>
          </a:p>
        </p:txBody>
      </p:sp>
      <p:sp>
        <p:nvSpPr>
          <p:cNvPr id="749" name="Google Shape;749;p94"/>
          <p:cNvSpPr txBox="1">
            <a:spLocks noGrp="1"/>
          </p:cNvSpPr>
          <p:nvPr>
            <p:ph type="body" idx="1"/>
          </p:nvPr>
        </p:nvSpPr>
        <p:spPr>
          <a:xfrm>
            <a:off x="719125" y="1168550"/>
            <a:ext cx="7885500" cy="3704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b="1" dirty="0">
                <a:solidFill>
                  <a:srgbClr val="C00000"/>
                </a:solidFill>
                <a:latin typeface="Calibri"/>
                <a:ea typeface="Calibri"/>
                <a:cs typeface="Calibri"/>
                <a:sym typeface="Calibri"/>
              </a:rPr>
              <a:t>Advantages</a:t>
            </a:r>
            <a:endParaRPr b="1" dirty="0">
              <a:solidFill>
                <a:srgbClr val="C00000"/>
              </a:solidFill>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AutoNum type="arabicPeriod"/>
            </a:pPr>
            <a:r>
              <a:rPr lang="en" dirty="0">
                <a:latin typeface="Calibri"/>
                <a:ea typeface="Calibri"/>
                <a:cs typeface="Calibri"/>
                <a:sym typeface="Calibri"/>
              </a:rPr>
              <a:t>Can use randomization even if access cannot be restricted</a:t>
            </a:r>
            <a:endParaRPr dirty="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AutoNum type="arabicPeriod"/>
            </a:pPr>
            <a:r>
              <a:rPr lang="en" dirty="0">
                <a:latin typeface="Calibri"/>
                <a:ea typeface="Calibri"/>
                <a:cs typeface="Calibri"/>
                <a:sym typeface="Calibri"/>
              </a:rPr>
              <a:t>Can randomize at individual level even when the program is not administered at that level</a:t>
            </a:r>
            <a:endParaRPr dirty="0">
              <a:latin typeface="Calibri"/>
              <a:ea typeface="Calibri"/>
              <a:cs typeface="Calibri"/>
              <a:sym typeface="Calibri"/>
            </a:endParaRPr>
          </a:p>
          <a:p>
            <a:pPr marL="0" lvl="0" indent="0" algn="l" rtl="0">
              <a:lnSpc>
                <a:spcPct val="115000"/>
              </a:lnSpc>
              <a:spcBef>
                <a:spcPts val="0"/>
              </a:spcBef>
              <a:spcAft>
                <a:spcPts val="0"/>
              </a:spcAft>
              <a:buNone/>
            </a:pPr>
            <a:endParaRPr dirty="0">
              <a:latin typeface="Calibri"/>
              <a:ea typeface="Calibri"/>
              <a:cs typeface="Calibri"/>
              <a:sym typeface="Calibri"/>
            </a:endParaRPr>
          </a:p>
          <a:p>
            <a:pPr marL="0" lvl="0" indent="0" algn="l" rtl="0">
              <a:lnSpc>
                <a:spcPct val="115000"/>
              </a:lnSpc>
              <a:spcBef>
                <a:spcPts val="0"/>
              </a:spcBef>
              <a:spcAft>
                <a:spcPts val="0"/>
              </a:spcAft>
              <a:buNone/>
            </a:pPr>
            <a:r>
              <a:rPr lang="en" b="1" dirty="0">
                <a:solidFill>
                  <a:srgbClr val="0070C0"/>
                </a:solidFill>
                <a:latin typeface="Calibri"/>
                <a:ea typeface="Calibri"/>
                <a:cs typeface="Calibri"/>
                <a:sym typeface="Calibri"/>
              </a:rPr>
              <a:t>Concerns</a:t>
            </a:r>
            <a:endParaRPr b="1" dirty="0">
              <a:solidFill>
                <a:srgbClr val="0070C0"/>
              </a:solidFill>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AutoNum type="arabicPeriod"/>
            </a:pPr>
            <a:r>
              <a:rPr lang="en" dirty="0">
                <a:latin typeface="Calibri"/>
                <a:ea typeface="Calibri"/>
                <a:cs typeface="Calibri"/>
                <a:sym typeface="Calibri"/>
              </a:rPr>
              <a:t>Measures impact on those who respond to the incentive</a:t>
            </a:r>
            <a:endParaRPr dirty="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AutoNum type="arabicPeriod"/>
            </a:pPr>
            <a:r>
              <a:rPr lang="en" dirty="0">
                <a:latin typeface="Calibri"/>
                <a:ea typeface="Calibri"/>
                <a:cs typeface="Calibri"/>
                <a:sym typeface="Calibri"/>
              </a:rPr>
              <a:t>Need large enough inducement to improve take-up → pilot test the effectiveness of the encouragement strategy first</a:t>
            </a:r>
            <a:endParaRPr dirty="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AutoNum type="arabicPeriod"/>
            </a:pPr>
            <a:r>
              <a:rPr lang="en" dirty="0">
                <a:latin typeface="Calibri"/>
                <a:ea typeface="Calibri"/>
                <a:cs typeface="Calibri"/>
                <a:sym typeface="Calibri"/>
              </a:rPr>
              <a:t>Encouragement itself may have direct effect on outcomes → design encouragement carefully, factor this in analysis</a:t>
            </a:r>
            <a:endParaRPr dirty="0"/>
          </a:p>
        </p:txBody>
      </p:sp>
      <p:sp>
        <p:nvSpPr>
          <p:cNvPr id="750" name="Google Shape;750;p94"/>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95"/>
          <p:cNvSpPr txBox="1">
            <a:spLocks noGrp="1"/>
          </p:cNvSpPr>
          <p:nvPr>
            <p:ph type="title"/>
          </p:nvPr>
        </p:nvSpPr>
        <p:spPr>
          <a:xfrm>
            <a:off x="686400" y="9906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756" name="Google Shape;756;p95"/>
          <p:cNvSpPr txBox="1">
            <a:spLocks noGrp="1"/>
          </p:cNvSpPr>
          <p:nvPr>
            <p:ph type="body" idx="1"/>
          </p:nvPr>
        </p:nvSpPr>
        <p:spPr>
          <a:xfrm>
            <a:off x="686400" y="1943100"/>
            <a:ext cx="7885500" cy="294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p:txBody>
      </p:sp>
      <p:pic>
        <p:nvPicPr>
          <p:cNvPr id="757" name="Google Shape;757;p95"/>
          <p:cNvPicPr preferRelativeResize="0"/>
          <p:nvPr/>
        </p:nvPicPr>
        <p:blipFill rotWithShape="1">
          <a:blip r:embed="rId3">
            <a:alphaModFix/>
          </a:blip>
          <a:srcRect b="2799"/>
          <a:stretch/>
        </p:blipFill>
        <p:spPr>
          <a:xfrm>
            <a:off x="0" y="788775"/>
            <a:ext cx="9143998" cy="4354725"/>
          </a:xfrm>
          <a:prstGeom prst="rect">
            <a:avLst/>
          </a:prstGeom>
          <a:noFill/>
          <a:ln>
            <a:noFill/>
          </a:ln>
        </p:spPr>
      </p:pic>
      <p:sp>
        <p:nvSpPr>
          <p:cNvPr id="758" name="Google Shape;758;p95"/>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96"/>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Multiple Treatment Groups</a:t>
            </a:r>
            <a:endParaRPr dirty="0"/>
          </a:p>
        </p:txBody>
      </p:sp>
      <p:sp>
        <p:nvSpPr>
          <p:cNvPr id="764" name="Google Shape;764;p96"/>
          <p:cNvSpPr txBox="1">
            <a:spLocks noGrp="1"/>
          </p:cNvSpPr>
          <p:nvPr>
            <p:ph type="body" idx="1"/>
          </p:nvPr>
        </p:nvSpPr>
        <p:spPr>
          <a:xfrm>
            <a:off x="719125" y="1168550"/>
            <a:ext cx="7885500" cy="3704700"/>
          </a:xfrm>
          <a:prstGeom prst="rect">
            <a:avLst/>
          </a:prstGeom>
        </p:spPr>
        <p:txBody>
          <a:bodyPr spcFirstLastPara="1" wrap="square" lIns="91425" tIns="91425" rIns="91425" bIns="91425" anchor="t" anchorCtr="0">
            <a:normAutofit/>
          </a:bodyPr>
          <a:lstStyle/>
          <a:p>
            <a:pPr marL="0" lvl="0" indent="0">
              <a:spcBef>
                <a:spcPts val="800"/>
              </a:spcBef>
              <a:buNone/>
            </a:pPr>
            <a:r>
              <a:rPr lang="en" dirty="0">
                <a:latin typeface="Calibri"/>
                <a:ea typeface="Calibri"/>
                <a:cs typeface="Calibri"/>
                <a:sym typeface="Calibri"/>
              </a:rPr>
              <a:t>Sometimes the core question not just whether an intervention work or not but </a:t>
            </a:r>
            <a:r>
              <a:rPr lang="en" dirty="0">
                <a:latin typeface="Calibri"/>
                <a:ea typeface="Calibri"/>
                <a:cs typeface="Calibri"/>
                <a:sym typeface="Wingdings" panose="05000000000000000000" pitchFamily="2" charset="2"/>
              </a:rPr>
              <a:t> </a:t>
            </a:r>
            <a:r>
              <a:rPr lang="en" dirty="0">
                <a:latin typeface="Calibri"/>
                <a:ea typeface="Calibri"/>
                <a:cs typeface="Calibri"/>
                <a:sym typeface="Calibri"/>
              </a:rPr>
              <a:t>deciding among different possible interventions</a:t>
            </a:r>
            <a:endParaRPr dirty="0">
              <a:latin typeface="Calibri"/>
              <a:ea typeface="Calibri"/>
              <a:cs typeface="Calibri"/>
              <a:sym typeface="Calibri"/>
            </a:endParaRPr>
          </a:p>
          <a:p>
            <a:pPr marL="0" lvl="0" indent="0" algn="l" rtl="0">
              <a:lnSpc>
                <a:spcPct val="115000"/>
              </a:lnSpc>
              <a:spcBef>
                <a:spcPts val="800"/>
              </a:spcBef>
              <a:spcAft>
                <a:spcPts val="0"/>
              </a:spcAft>
              <a:buNone/>
            </a:pPr>
            <a:r>
              <a:rPr lang="en" dirty="0">
                <a:latin typeface="Calibri"/>
                <a:ea typeface="Calibri"/>
                <a:cs typeface="Calibri"/>
                <a:sym typeface="Calibri"/>
              </a:rPr>
              <a:t>You can randomize these </a:t>
            </a:r>
            <a:r>
              <a:rPr lang="en-US" dirty="0">
                <a:latin typeface="Calibri"/>
                <a:ea typeface="Calibri"/>
                <a:cs typeface="Calibri"/>
                <a:sym typeface="Calibri"/>
              </a:rPr>
              <a:t>interventions</a:t>
            </a:r>
            <a:endParaRPr dirty="0">
              <a:latin typeface="Calibri"/>
              <a:ea typeface="Calibri"/>
              <a:cs typeface="Calibri"/>
              <a:sym typeface="Calibri"/>
            </a:endParaRPr>
          </a:p>
          <a:p>
            <a:pPr marL="0" lvl="0" indent="0" algn="l" rtl="0">
              <a:lnSpc>
                <a:spcPct val="115000"/>
              </a:lnSpc>
              <a:spcBef>
                <a:spcPts val="800"/>
              </a:spcBef>
              <a:spcAft>
                <a:spcPts val="0"/>
              </a:spcAft>
              <a:buNone/>
            </a:pPr>
            <a:r>
              <a:rPr lang="en" dirty="0">
                <a:latin typeface="Calibri"/>
                <a:ea typeface="Calibri"/>
                <a:cs typeface="Calibri"/>
                <a:sym typeface="Calibri"/>
              </a:rPr>
              <a:t>This can tell us about the relative benefit of one intervention compared to another</a:t>
            </a:r>
            <a:endParaRPr dirty="0">
              <a:latin typeface="Calibri"/>
              <a:ea typeface="Calibri"/>
              <a:cs typeface="Calibri"/>
              <a:sym typeface="Calibri"/>
            </a:endParaRPr>
          </a:p>
          <a:p>
            <a:pPr marL="0" lvl="0" indent="0" algn="l" rtl="0">
              <a:lnSpc>
                <a:spcPct val="115000"/>
              </a:lnSpc>
              <a:spcBef>
                <a:spcPts val="800"/>
              </a:spcBef>
              <a:spcAft>
                <a:spcPts val="0"/>
              </a:spcAft>
              <a:buNone/>
            </a:pPr>
            <a:r>
              <a:rPr lang="en" dirty="0">
                <a:latin typeface="Calibri"/>
                <a:ea typeface="Calibri"/>
                <a:cs typeface="Calibri"/>
                <a:sym typeface="Calibri"/>
              </a:rPr>
              <a:t>Consider cost-effectiveness</a:t>
            </a:r>
            <a:endParaRPr dirty="0">
              <a:latin typeface="Calibri"/>
              <a:ea typeface="Calibri"/>
              <a:cs typeface="Calibri"/>
              <a:sym typeface="Calibri"/>
            </a:endParaRPr>
          </a:p>
        </p:txBody>
      </p:sp>
      <p:sp>
        <p:nvSpPr>
          <p:cNvPr id="765" name="Google Shape;765;p96"/>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97"/>
          <p:cNvPicPr preferRelativeResize="0"/>
          <p:nvPr/>
        </p:nvPicPr>
        <p:blipFill rotWithShape="1">
          <a:blip r:embed="rId3">
            <a:alphaModFix/>
          </a:blip>
          <a:srcRect r="37359"/>
          <a:stretch/>
        </p:blipFill>
        <p:spPr>
          <a:xfrm>
            <a:off x="1621275" y="765050"/>
            <a:ext cx="5619076" cy="4511125"/>
          </a:xfrm>
          <a:prstGeom prst="rect">
            <a:avLst/>
          </a:prstGeom>
          <a:noFill/>
          <a:ln>
            <a:noFill/>
          </a:ln>
        </p:spPr>
      </p:pic>
      <p:sp>
        <p:nvSpPr>
          <p:cNvPr id="771" name="Google Shape;771;p97"/>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40"/>
              <a:t>Testing intervention variations and delivery models</a:t>
            </a:r>
            <a:endParaRPr sz="2440" dirty="0"/>
          </a:p>
        </p:txBody>
      </p:sp>
      <p:sp>
        <p:nvSpPr>
          <p:cNvPr id="772" name="Google Shape;772;p97"/>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8"/>
          <p:cNvPicPr preferRelativeResize="0"/>
          <p:nvPr/>
        </p:nvPicPr>
        <p:blipFill>
          <a:blip r:embed="rId3">
            <a:alphaModFix/>
          </a:blip>
          <a:stretch>
            <a:fillRect/>
          </a:stretch>
        </p:blipFill>
        <p:spPr>
          <a:xfrm>
            <a:off x="578700" y="2506298"/>
            <a:ext cx="7149527" cy="1256650"/>
          </a:xfrm>
          <a:prstGeom prst="rect">
            <a:avLst/>
          </a:prstGeom>
          <a:noFill/>
          <a:ln>
            <a:noFill/>
          </a:ln>
        </p:spPr>
      </p:pic>
      <p:sp>
        <p:nvSpPr>
          <p:cNvPr id="189" name="Google Shape;189;p3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pic>
        <p:nvPicPr>
          <p:cNvPr id="190" name="Google Shape;190;p38"/>
          <p:cNvPicPr preferRelativeResize="0"/>
          <p:nvPr/>
        </p:nvPicPr>
        <p:blipFill>
          <a:blip r:embed="rId4">
            <a:alphaModFix/>
          </a:blip>
          <a:stretch>
            <a:fillRect/>
          </a:stretch>
        </p:blipFill>
        <p:spPr>
          <a:xfrm>
            <a:off x="152400" y="473100"/>
            <a:ext cx="8839204" cy="750987"/>
          </a:xfrm>
          <a:prstGeom prst="rect">
            <a:avLst/>
          </a:prstGeom>
          <a:noFill/>
          <a:ln>
            <a:noFill/>
          </a:ln>
        </p:spPr>
      </p:pic>
      <p:pic>
        <p:nvPicPr>
          <p:cNvPr id="191" name="Google Shape;191;p38"/>
          <p:cNvPicPr preferRelativeResize="0"/>
          <p:nvPr/>
        </p:nvPicPr>
        <p:blipFill>
          <a:blip r:embed="rId5">
            <a:alphaModFix/>
          </a:blip>
          <a:stretch>
            <a:fillRect/>
          </a:stretch>
        </p:blipFill>
        <p:spPr>
          <a:xfrm>
            <a:off x="2041650" y="1224075"/>
            <a:ext cx="4735874" cy="893150"/>
          </a:xfrm>
          <a:prstGeom prst="rect">
            <a:avLst/>
          </a:prstGeom>
          <a:noFill/>
          <a:ln>
            <a:noFill/>
          </a:ln>
        </p:spPr>
      </p:pic>
      <p:pic>
        <p:nvPicPr>
          <p:cNvPr id="192" name="Google Shape;192;p38"/>
          <p:cNvPicPr preferRelativeResize="0"/>
          <p:nvPr/>
        </p:nvPicPr>
        <p:blipFill>
          <a:blip r:embed="rId6">
            <a:alphaModFix/>
          </a:blip>
          <a:stretch>
            <a:fillRect/>
          </a:stretch>
        </p:blipFill>
        <p:spPr>
          <a:xfrm>
            <a:off x="1413025" y="2571749"/>
            <a:ext cx="5313073" cy="1150875"/>
          </a:xfrm>
          <a:prstGeom prst="rect">
            <a:avLst/>
          </a:prstGeom>
          <a:noFill/>
          <a:ln>
            <a:noFill/>
          </a:ln>
        </p:spPr>
      </p:pic>
      <p:pic>
        <p:nvPicPr>
          <p:cNvPr id="193" name="Google Shape;193;p38"/>
          <p:cNvPicPr preferRelativeResize="0"/>
          <p:nvPr/>
        </p:nvPicPr>
        <p:blipFill>
          <a:blip r:embed="rId7">
            <a:alphaModFix/>
          </a:blip>
          <a:stretch>
            <a:fillRect/>
          </a:stretch>
        </p:blipFill>
        <p:spPr>
          <a:xfrm>
            <a:off x="1214375" y="3970699"/>
            <a:ext cx="6981427" cy="893150"/>
          </a:xfrm>
          <a:prstGeom prst="rect">
            <a:avLst/>
          </a:prstGeom>
          <a:noFill/>
          <a:ln>
            <a:noFill/>
          </a:ln>
        </p:spPr>
      </p:pic>
      <p:pic>
        <p:nvPicPr>
          <p:cNvPr id="194" name="Google Shape;194;p38"/>
          <p:cNvPicPr preferRelativeResize="0"/>
          <p:nvPr/>
        </p:nvPicPr>
        <p:blipFill>
          <a:blip r:embed="rId8">
            <a:alphaModFix/>
          </a:blip>
          <a:stretch>
            <a:fillRect/>
          </a:stretch>
        </p:blipFill>
        <p:spPr>
          <a:xfrm>
            <a:off x="7424923" y="2561649"/>
            <a:ext cx="1944699" cy="12566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8"/>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40"/>
              <a:t>Testing intervention variations and delivery models</a:t>
            </a:r>
            <a:endParaRPr sz="2440" dirty="0"/>
          </a:p>
        </p:txBody>
      </p:sp>
      <p:pic>
        <p:nvPicPr>
          <p:cNvPr id="778" name="Google Shape;778;p98"/>
          <p:cNvPicPr preferRelativeResize="0"/>
          <p:nvPr/>
        </p:nvPicPr>
        <p:blipFill>
          <a:blip r:embed="rId3">
            <a:alphaModFix/>
          </a:blip>
          <a:stretch>
            <a:fillRect/>
          </a:stretch>
        </p:blipFill>
        <p:spPr>
          <a:xfrm>
            <a:off x="152400" y="1086425"/>
            <a:ext cx="8839202" cy="3875182"/>
          </a:xfrm>
          <a:prstGeom prst="rect">
            <a:avLst/>
          </a:prstGeom>
          <a:noFill/>
          <a:ln>
            <a:noFill/>
          </a:ln>
        </p:spPr>
      </p:pic>
      <p:sp>
        <p:nvSpPr>
          <p:cNvPr id="779" name="Google Shape;779;p9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99"/>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40"/>
              <a:t>Testing intervention variations and delivery models</a:t>
            </a:r>
            <a:endParaRPr sz="2440" dirty="0"/>
          </a:p>
        </p:txBody>
      </p:sp>
      <p:pic>
        <p:nvPicPr>
          <p:cNvPr id="785" name="Google Shape;785;p99"/>
          <p:cNvPicPr preferRelativeResize="0"/>
          <p:nvPr/>
        </p:nvPicPr>
        <p:blipFill>
          <a:blip r:embed="rId3">
            <a:alphaModFix/>
          </a:blip>
          <a:stretch>
            <a:fillRect/>
          </a:stretch>
        </p:blipFill>
        <p:spPr>
          <a:xfrm>
            <a:off x="152400" y="1086425"/>
            <a:ext cx="8839200" cy="3833464"/>
          </a:xfrm>
          <a:prstGeom prst="rect">
            <a:avLst/>
          </a:prstGeom>
          <a:noFill/>
          <a:ln>
            <a:noFill/>
          </a:ln>
        </p:spPr>
      </p:pic>
      <p:sp>
        <p:nvSpPr>
          <p:cNvPr id="786" name="Google Shape;786;p99"/>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00"/>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Cross-cutting Treatments</a:t>
            </a:r>
            <a:endParaRPr dirty="0"/>
          </a:p>
        </p:txBody>
      </p:sp>
      <p:sp>
        <p:nvSpPr>
          <p:cNvPr id="792" name="Google Shape;792;p100"/>
          <p:cNvSpPr txBox="1">
            <a:spLocks noGrp="1"/>
          </p:cNvSpPr>
          <p:nvPr>
            <p:ph type="body" idx="1"/>
          </p:nvPr>
        </p:nvSpPr>
        <p:spPr>
          <a:xfrm>
            <a:off x="719125" y="1168550"/>
            <a:ext cx="7885500" cy="3704700"/>
          </a:xfrm>
          <a:prstGeom prst="rect">
            <a:avLst/>
          </a:prstGeom>
        </p:spPr>
        <p:txBody>
          <a:bodyPr spcFirstLastPara="1" wrap="square" lIns="91425" tIns="91425" rIns="91425" bIns="91425" anchor="t" anchorCtr="0">
            <a:normAutofit/>
          </a:bodyPr>
          <a:lstStyle/>
          <a:p>
            <a:pPr marL="0" lvl="0" indent="0" algn="l" rtl="0">
              <a:lnSpc>
                <a:spcPct val="150000"/>
              </a:lnSpc>
              <a:spcBef>
                <a:spcPts val="700"/>
              </a:spcBef>
              <a:spcAft>
                <a:spcPts val="0"/>
              </a:spcAft>
              <a:buNone/>
            </a:pPr>
            <a:r>
              <a:rPr lang="en" dirty="0">
                <a:solidFill>
                  <a:srgbClr val="404040"/>
                </a:solidFill>
                <a:latin typeface="Calibri"/>
                <a:ea typeface="Calibri"/>
                <a:cs typeface="Calibri"/>
                <a:sym typeface="Calibri"/>
              </a:rPr>
              <a:t>Test different components of treatment in different combinations</a:t>
            </a:r>
            <a:endParaRPr dirty="0">
              <a:solidFill>
                <a:srgbClr val="000000"/>
              </a:solidFill>
              <a:latin typeface="Calibri"/>
              <a:ea typeface="Calibri"/>
              <a:cs typeface="Calibri"/>
              <a:sym typeface="Calibri"/>
            </a:endParaRPr>
          </a:p>
          <a:p>
            <a:pPr marL="0" lvl="0" indent="0" algn="l" rtl="0">
              <a:lnSpc>
                <a:spcPct val="150000"/>
              </a:lnSpc>
              <a:spcBef>
                <a:spcPts val="700"/>
              </a:spcBef>
              <a:spcAft>
                <a:spcPts val="0"/>
              </a:spcAft>
              <a:buNone/>
            </a:pPr>
            <a:r>
              <a:rPr lang="en" dirty="0">
                <a:solidFill>
                  <a:srgbClr val="404040"/>
                </a:solidFill>
                <a:latin typeface="Calibri"/>
                <a:ea typeface="Calibri"/>
                <a:cs typeface="Calibri"/>
                <a:sym typeface="Calibri"/>
              </a:rPr>
              <a:t>Test whether components serve as substitutes or complements</a:t>
            </a:r>
            <a:endParaRPr dirty="0">
              <a:solidFill>
                <a:srgbClr val="000000"/>
              </a:solidFill>
              <a:latin typeface="Calibri"/>
              <a:ea typeface="Calibri"/>
              <a:cs typeface="Calibri"/>
              <a:sym typeface="Calibri"/>
            </a:endParaRPr>
          </a:p>
          <a:p>
            <a:pPr marL="0" lvl="0" indent="0" algn="l" rtl="0">
              <a:lnSpc>
                <a:spcPct val="150000"/>
              </a:lnSpc>
              <a:spcBef>
                <a:spcPts val="700"/>
              </a:spcBef>
              <a:spcAft>
                <a:spcPts val="0"/>
              </a:spcAft>
              <a:buNone/>
            </a:pPr>
            <a:r>
              <a:rPr lang="en" dirty="0">
                <a:solidFill>
                  <a:srgbClr val="404040"/>
                </a:solidFill>
                <a:latin typeface="Calibri"/>
                <a:ea typeface="Calibri"/>
                <a:cs typeface="Calibri"/>
                <a:sym typeface="Calibri"/>
              </a:rPr>
              <a:t>What is most cost-effective combination?</a:t>
            </a:r>
            <a:endParaRPr dirty="0">
              <a:solidFill>
                <a:srgbClr val="404040"/>
              </a:solidFill>
              <a:latin typeface="Calibri"/>
              <a:ea typeface="Calibri"/>
              <a:cs typeface="Calibri"/>
              <a:sym typeface="Calibri"/>
            </a:endParaRPr>
          </a:p>
          <a:p>
            <a:pPr marL="0" lvl="0" indent="0" algn="l" rtl="0">
              <a:lnSpc>
                <a:spcPct val="150000"/>
              </a:lnSpc>
              <a:spcBef>
                <a:spcPts val="700"/>
              </a:spcBef>
              <a:spcAft>
                <a:spcPts val="0"/>
              </a:spcAft>
              <a:buNone/>
            </a:pPr>
            <a:r>
              <a:rPr lang="en" dirty="0">
                <a:solidFill>
                  <a:srgbClr val="404040"/>
                </a:solidFill>
                <a:latin typeface="Calibri"/>
                <a:ea typeface="Calibri"/>
                <a:cs typeface="Calibri"/>
                <a:sym typeface="Calibri"/>
              </a:rPr>
              <a:t>Advantage: win-win for operations, can help answer questions for them, beyond simple “impact”!</a:t>
            </a:r>
            <a:endParaRPr dirty="0">
              <a:solidFill>
                <a:srgbClr val="404040"/>
              </a:solidFill>
              <a:latin typeface="Calibri"/>
              <a:ea typeface="Calibri"/>
              <a:cs typeface="Calibri"/>
              <a:sym typeface="Calibri"/>
            </a:endParaRPr>
          </a:p>
        </p:txBody>
      </p:sp>
      <p:sp>
        <p:nvSpPr>
          <p:cNvPr id="793" name="Google Shape;793;p100"/>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1"/>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Cross-cutting Treatments</a:t>
            </a:r>
            <a:endParaRPr dirty="0"/>
          </a:p>
        </p:txBody>
      </p:sp>
      <p:sp>
        <p:nvSpPr>
          <p:cNvPr id="799" name="Google Shape;799;p101"/>
          <p:cNvSpPr txBox="1">
            <a:spLocks noGrp="1"/>
          </p:cNvSpPr>
          <p:nvPr>
            <p:ph type="body" idx="1"/>
          </p:nvPr>
        </p:nvSpPr>
        <p:spPr>
          <a:xfrm>
            <a:off x="719125" y="1168550"/>
            <a:ext cx="7885500" cy="2216100"/>
          </a:xfrm>
          <a:prstGeom prst="rect">
            <a:avLst/>
          </a:prstGeom>
        </p:spPr>
        <p:txBody>
          <a:bodyPr spcFirstLastPara="1" wrap="square" lIns="91425" tIns="91425" rIns="91425" bIns="91425" anchor="t" anchorCtr="0">
            <a:normAutofit fontScale="92500" lnSpcReduction="10000"/>
          </a:bodyPr>
          <a:lstStyle/>
          <a:p>
            <a:pPr marL="0" lvl="0" indent="0" algn="l" rtl="0">
              <a:lnSpc>
                <a:spcPct val="150000"/>
              </a:lnSpc>
              <a:spcBef>
                <a:spcPts val="700"/>
              </a:spcBef>
              <a:spcAft>
                <a:spcPts val="0"/>
              </a:spcAft>
              <a:buNone/>
            </a:pPr>
            <a:r>
              <a:rPr lang="en" b="1">
                <a:solidFill>
                  <a:srgbClr val="404040"/>
                </a:solidFill>
                <a:latin typeface="Calibri"/>
                <a:ea typeface="Calibri"/>
                <a:cs typeface="Calibri"/>
                <a:sym typeface="Calibri"/>
              </a:rPr>
              <a:t>Example: nutrition interventions for 1000-day households</a:t>
            </a:r>
            <a:endParaRPr b="1" dirty="0">
              <a:solidFill>
                <a:srgbClr val="404040"/>
              </a:solidFill>
              <a:latin typeface="Calibri"/>
              <a:ea typeface="Calibri"/>
              <a:cs typeface="Calibri"/>
              <a:sym typeface="Calibri"/>
            </a:endParaRPr>
          </a:p>
          <a:p>
            <a:pPr marL="457200" lvl="0" indent="-342900" algn="l" rtl="0">
              <a:lnSpc>
                <a:spcPct val="150000"/>
              </a:lnSpc>
              <a:spcBef>
                <a:spcPts val="700"/>
              </a:spcBef>
              <a:spcAft>
                <a:spcPts val="0"/>
              </a:spcAft>
              <a:buClr>
                <a:srgbClr val="404040"/>
              </a:buClr>
              <a:buSzPts val="1800"/>
              <a:buFont typeface="Calibri"/>
              <a:buChar char="-"/>
            </a:pPr>
            <a:r>
              <a:rPr lang="en">
                <a:solidFill>
                  <a:srgbClr val="404040"/>
                </a:solidFill>
                <a:latin typeface="Calibri"/>
                <a:ea typeface="Calibri"/>
                <a:cs typeface="Calibri"/>
                <a:sym typeface="Calibri"/>
              </a:rPr>
              <a:t>Cash transfer + community-based behavioural change communication (BCC)</a:t>
            </a:r>
            <a:endParaRPr dirty="0">
              <a:solidFill>
                <a:srgbClr val="404040"/>
              </a:solidFill>
              <a:latin typeface="Calibri"/>
              <a:ea typeface="Calibri"/>
              <a:cs typeface="Calibri"/>
              <a:sym typeface="Calibri"/>
            </a:endParaRPr>
          </a:p>
          <a:p>
            <a:pPr marL="457200" lvl="0" indent="-342900" algn="l" rtl="0">
              <a:lnSpc>
                <a:spcPct val="150000"/>
              </a:lnSpc>
              <a:spcBef>
                <a:spcPts val="0"/>
              </a:spcBef>
              <a:spcAft>
                <a:spcPts val="0"/>
              </a:spcAft>
              <a:buClr>
                <a:srgbClr val="404040"/>
              </a:buClr>
              <a:buSzPts val="1800"/>
              <a:buFont typeface="Calibri"/>
              <a:buChar char="-"/>
            </a:pPr>
            <a:r>
              <a:rPr lang="en">
                <a:solidFill>
                  <a:srgbClr val="404040"/>
                </a:solidFill>
                <a:latin typeface="Calibri"/>
                <a:ea typeface="Calibri"/>
                <a:cs typeface="Calibri"/>
                <a:sym typeface="Calibri"/>
              </a:rPr>
              <a:t>Cash transfer + household level BCC</a:t>
            </a:r>
            <a:endParaRPr dirty="0">
              <a:solidFill>
                <a:srgbClr val="404040"/>
              </a:solidFill>
              <a:latin typeface="Calibri"/>
              <a:ea typeface="Calibri"/>
              <a:cs typeface="Calibri"/>
              <a:sym typeface="Calibri"/>
            </a:endParaRPr>
          </a:p>
          <a:p>
            <a:pPr marL="457200" lvl="0" indent="-342900" algn="l" rtl="0">
              <a:lnSpc>
                <a:spcPct val="150000"/>
              </a:lnSpc>
              <a:spcBef>
                <a:spcPts val="0"/>
              </a:spcBef>
              <a:spcAft>
                <a:spcPts val="0"/>
              </a:spcAft>
              <a:buClr>
                <a:srgbClr val="404040"/>
              </a:buClr>
              <a:buSzPts val="1800"/>
              <a:buFont typeface="Calibri"/>
              <a:buChar char="-"/>
            </a:pPr>
            <a:r>
              <a:rPr lang="en">
                <a:solidFill>
                  <a:srgbClr val="404040"/>
                </a:solidFill>
                <a:latin typeface="Calibri"/>
                <a:ea typeface="Calibri"/>
                <a:cs typeface="Calibri"/>
                <a:sym typeface="Calibri"/>
              </a:rPr>
              <a:t>Cash transfer only</a:t>
            </a:r>
            <a:endParaRPr dirty="0">
              <a:solidFill>
                <a:srgbClr val="404040"/>
              </a:solidFill>
              <a:latin typeface="Calibri"/>
              <a:ea typeface="Calibri"/>
              <a:cs typeface="Calibri"/>
              <a:sym typeface="Calibri"/>
            </a:endParaRPr>
          </a:p>
          <a:p>
            <a:pPr marL="457200" lvl="0" indent="-342900" algn="l" rtl="0">
              <a:lnSpc>
                <a:spcPct val="150000"/>
              </a:lnSpc>
              <a:spcBef>
                <a:spcPts val="0"/>
              </a:spcBef>
              <a:spcAft>
                <a:spcPts val="0"/>
              </a:spcAft>
              <a:buClr>
                <a:srgbClr val="404040"/>
              </a:buClr>
              <a:buSzPts val="1800"/>
              <a:buFont typeface="Calibri"/>
              <a:buChar char="-"/>
            </a:pPr>
            <a:r>
              <a:rPr lang="en">
                <a:solidFill>
                  <a:srgbClr val="404040"/>
                </a:solidFill>
                <a:latin typeface="Calibri"/>
                <a:ea typeface="Calibri"/>
                <a:cs typeface="Calibri"/>
                <a:sym typeface="Calibri"/>
              </a:rPr>
              <a:t>Control</a:t>
            </a:r>
            <a:endParaRPr dirty="0">
              <a:solidFill>
                <a:srgbClr val="404040"/>
              </a:solidFill>
              <a:latin typeface="Calibri"/>
              <a:ea typeface="Calibri"/>
              <a:cs typeface="Calibri"/>
              <a:sym typeface="Calibri"/>
            </a:endParaRPr>
          </a:p>
        </p:txBody>
      </p:sp>
      <p:sp>
        <p:nvSpPr>
          <p:cNvPr id="800" name="Google Shape;800;p10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
        <p:nvSpPr>
          <p:cNvPr id="801" name="Google Shape;801;p101"/>
          <p:cNvSpPr txBox="1"/>
          <p:nvPr/>
        </p:nvSpPr>
        <p:spPr>
          <a:xfrm>
            <a:off x="1032725" y="3650875"/>
            <a:ext cx="7200900" cy="1108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500" i="1"/>
              <a:t>Does BCC lead to significantly higher impact, on top of cash transfer? If yes…</a:t>
            </a:r>
            <a:endParaRPr sz="1500" i="1" dirty="0"/>
          </a:p>
          <a:p>
            <a:pPr marL="0" lvl="0" indent="0" algn="l" rtl="0">
              <a:lnSpc>
                <a:spcPct val="150000"/>
              </a:lnSpc>
              <a:spcBef>
                <a:spcPts val="0"/>
              </a:spcBef>
              <a:spcAft>
                <a:spcPts val="0"/>
              </a:spcAft>
              <a:buNone/>
            </a:pPr>
            <a:r>
              <a:rPr lang="en" sz="1500" i="1"/>
              <a:t>Does household level BCC lead to significantly higher impact than the much cheaper community-level approach?</a:t>
            </a:r>
            <a:endParaRPr sz="1500" i="1"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02"/>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40"/>
              <a:t>Considerations of multiple-treatment design</a:t>
            </a:r>
            <a:endParaRPr sz="3040" dirty="0"/>
          </a:p>
        </p:txBody>
      </p:sp>
      <p:sp>
        <p:nvSpPr>
          <p:cNvPr id="807" name="Google Shape;807;p102"/>
          <p:cNvSpPr txBox="1">
            <a:spLocks noGrp="1"/>
          </p:cNvSpPr>
          <p:nvPr>
            <p:ph type="body" idx="1"/>
          </p:nvPr>
        </p:nvSpPr>
        <p:spPr>
          <a:xfrm>
            <a:off x="719125" y="1168549"/>
            <a:ext cx="7885500" cy="3188297"/>
          </a:xfrm>
          <a:prstGeom prst="rect">
            <a:avLst/>
          </a:prstGeom>
        </p:spPr>
        <p:txBody>
          <a:bodyPr spcFirstLastPara="1" wrap="square" lIns="91425" tIns="91425" rIns="91425" bIns="91425" anchor="t" anchorCtr="0">
            <a:noAutofit/>
          </a:bodyPr>
          <a:lstStyle/>
          <a:p>
            <a:pPr marL="0" lvl="0" indent="0" algn="l" rtl="0">
              <a:lnSpc>
                <a:spcPct val="140000"/>
              </a:lnSpc>
              <a:spcBef>
                <a:spcPts val="700"/>
              </a:spcBef>
              <a:spcAft>
                <a:spcPts val="0"/>
              </a:spcAft>
              <a:buSzPts val="1018"/>
              <a:buNone/>
            </a:pPr>
            <a:r>
              <a:rPr lang="en" sz="1765" dirty="0">
                <a:solidFill>
                  <a:srgbClr val="404040"/>
                </a:solidFill>
                <a:latin typeface="Calibri"/>
                <a:ea typeface="Calibri"/>
                <a:cs typeface="Calibri"/>
                <a:sym typeface="Calibri"/>
              </a:rPr>
              <a:t>Consider sample size constraint → the more treatment groups, the larger a sample size you will need</a:t>
            </a:r>
            <a:endParaRPr sz="1765" dirty="0">
              <a:solidFill>
                <a:srgbClr val="404040"/>
              </a:solidFill>
              <a:latin typeface="Calibri"/>
              <a:ea typeface="Calibri"/>
              <a:cs typeface="Calibri"/>
              <a:sym typeface="Calibri"/>
            </a:endParaRPr>
          </a:p>
          <a:p>
            <a:pPr marL="0" lvl="0" indent="0" algn="l" rtl="0">
              <a:lnSpc>
                <a:spcPct val="140000"/>
              </a:lnSpc>
              <a:spcBef>
                <a:spcPts val="700"/>
              </a:spcBef>
              <a:spcAft>
                <a:spcPts val="0"/>
              </a:spcAft>
              <a:buSzPts val="1018"/>
              <a:buNone/>
            </a:pPr>
            <a:r>
              <a:rPr lang="en" sz="1765" dirty="0">
                <a:solidFill>
                  <a:srgbClr val="404040"/>
                </a:solidFill>
                <a:latin typeface="Calibri"/>
                <a:ea typeface="Calibri"/>
                <a:cs typeface="Calibri"/>
                <a:sym typeface="Calibri"/>
              </a:rPr>
              <a:t>Consider resource constraint</a:t>
            </a:r>
            <a:endParaRPr sz="1765" dirty="0">
              <a:solidFill>
                <a:srgbClr val="404040"/>
              </a:solidFill>
              <a:latin typeface="Calibri"/>
              <a:ea typeface="Calibri"/>
              <a:cs typeface="Calibri"/>
              <a:sym typeface="Calibri"/>
            </a:endParaRPr>
          </a:p>
          <a:p>
            <a:pPr marL="0" lvl="0" indent="0" algn="l" rtl="0">
              <a:lnSpc>
                <a:spcPct val="140000"/>
              </a:lnSpc>
              <a:spcBef>
                <a:spcPts val="700"/>
              </a:spcBef>
              <a:spcAft>
                <a:spcPts val="0"/>
              </a:spcAft>
              <a:buSzPts val="1018"/>
              <a:buNone/>
            </a:pPr>
            <a:r>
              <a:rPr lang="en" sz="1765" dirty="0">
                <a:solidFill>
                  <a:srgbClr val="404040"/>
                </a:solidFill>
                <a:latin typeface="Calibri"/>
                <a:ea typeface="Calibri"/>
                <a:cs typeface="Calibri"/>
                <a:sym typeface="Calibri"/>
              </a:rPr>
              <a:t>Prioritize most policy-relevant research questions </a:t>
            </a:r>
            <a:r>
              <a:rPr lang="en" sz="1765" dirty="0">
                <a:solidFill>
                  <a:srgbClr val="404040"/>
                </a:solidFill>
                <a:latin typeface="Calibri"/>
                <a:ea typeface="Calibri"/>
                <a:cs typeface="Calibri"/>
                <a:sym typeface="Wingdings" panose="05000000000000000000" pitchFamily="2" charset="2"/>
              </a:rPr>
              <a:t></a:t>
            </a:r>
            <a:r>
              <a:rPr lang="en" sz="1765" dirty="0">
                <a:solidFill>
                  <a:srgbClr val="404040"/>
                </a:solidFill>
                <a:latin typeface="Calibri"/>
                <a:ea typeface="Calibri"/>
                <a:cs typeface="Calibri"/>
                <a:sym typeface="Calibri"/>
              </a:rPr>
              <a:t> consult evidence in existing literature</a:t>
            </a:r>
            <a:endParaRPr sz="1765" dirty="0">
              <a:solidFill>
                <a:srgbClr val="404040"/>
              </a:solidFill>
              <a:latin typeface="Calibri"/>
              <a:ea typeface="Calibri"/>
              <a:cs typeface="Calibri"/>
              <a:sym typeface="Calibri"/>
            </a:endParaRPr>
          </a:p>
        </p:txBody>
      </p:sp>
      <p:sp>
        <p:nvSpPr>
          <p:cNvPr id="808" name="Google Shape;808;p102"/>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03"/>
          <p:cNvSpPr txBox="1">
            <a:spLocks noGrp="1"/>
          </p:cNvSpPr>
          <p:nvPr>
            <p:ph type="body" idx="1"/>
          </p:nvPr>
        </p:nvSpPr>
        <p:spPr>
          <a:xfrm>
            <a:off x="746350" y="1859975"/>
            <a:ext cx="7885500" cy="1852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300" b="1" i="1">
                <a:solidFill>
                  <a:srgbClr val="000000"/>
                </a:solidFill>
                <a:latin typeface="Calibri"/>
                <a:ea typeface="Calibri"/>
                <a:cs typeface="Calibri"/>
                <a:sym typeface="Calibri"/>
              </a:rPr>
              <a:t>How do I know what is the needed</a:t>
            </a:r>
            <a:endParaRPr sz="3300" b="1" i="1" dirty="0">
              <a:solidFill>
                <a:srgbClr val="000000"/>
              </a:solidFill>
              <a:latin typeface="Calibri"/>
              <a:ea typeface="Calibri"/>
              <a:cs typeface="Calibri"/>
              <a:sym typeface="Calibri"/>
            </a:endParaRPr>
          </a:p>
          <a:p>
            <a:pPr marL="0" lvl="0" indent="0" algn="ctr" rtl="0">
              <a:spcBef>
                <a:spcPts val="0"/>
              </a:spcBef>
              <a:spcAft>
                <a:spcPts val="0"/>
              </a:spcAft>
              <a:buNone/>
            </a:pPr>
            <a:r>
              <a:rPr lang="en" sz="3300" b="1" i="1">
                <a:solidFill>
                  <a:srgbClr val="000000"/>
                </a:solidFill>
                <a:latin typeface="Calibri"/>
                <a:ea typeface="Calibri"/>
                <a:cs typeface="Calibri"/>
                <a:sym typeface="Calibri"/>
              </a:rPr>
              <a:t> sample size?</a:t>
            </a:r>
            <a:endParaRPr dirty="0">
              <a:solidFill>
                <a:srgbClr val="000000"/>
              </a:solidFill>
              <a:latin typeface="Calibri"/>
              <a:ea typeface="Calibri"/>
              <a:cs typeface="Calibri"/>
              <a:sym typeface="Calibri"/>
            </a:endParaRPr>
          </a:p>
        </p:txBody>
      </p:sp>
      <p:sp>
        <p:nvSpPr>
          <p:cNvPr id="814" name="Google Shape;814;p103"/>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815" name="Google Shape;815;p103"/>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104"/>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Population and sample</a:t>
            </a:r>
            <a:endParaRPr dirty="0"/>
          </a:p>
        </p:txBody>
      </p:sp>
      <p:sp>
        <p:nvSpPr>
          <p:cNvPr id="821" name="Google Shape;821;p104"/>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pic>
        <p:nvPicPr>
          <p:cNvPr id="822" name="Google Shape;822;p104"/>
          <p:cNvPicPr preferRelativeResize="0"/>
          <p:nvPr/>
        </p:nvPicPr>
        <p:blipFill rotWithShape="1">
          <a:blip r:embed="rId3">
            <a:alphaModFix/>
          </a:blip>
          <a:srcRect r="34503"/>
          <a:stretch/>
        </p:blipFill>
        <p:spPr>
          <a:xfrm>
            <a:off x="443825" y="1610253"/>
            <a:ext cx="4194193" cy="3211822"/>
          </a:xfrm>
          <a:prstGeom prst="rect">
            <a:avLst/>
          </a:prstGeom>
          <a:noFill/>
          <a:ln>
            <a:noFill/>
          </a:ln>
        </p:spPr>
      </p:pic>
      <p:pic>
        <p:nvPicPr>
          <p:cNvPr id="823" name="Google Shape;823;p104"/>
          <p:cNvPicPr preferRelativeResize="0"/>
          <p:nvPr/>
        </p:nvPicPr>
        <p:blipFill rotWithShape="1">
          <a:blip r:embed="rId3">
            <a:alphaModFix/>
          </a:blip>
          <a:srcRect r="78553" b="52212"/>
          <a:stretch/>
        </p:blipFill>
        <p:spPr>
          <a:xfrm>
            <a:off x="6562527" y="1029950"/>
            <a:ext cx="1373375" cy="1534875"/>
          </a:xfrm>
          <a:prstGeom prst="rect">
            <a:avLst/>
          </a:prstGeom>
          <a:noFill/>
          <a:ln>
            <a:noFill/>
          </a:ln>
        </p:spPr>
      </p:pic>
      <p:pic>
        <p:nvPicPr>
          <p:cNvPr id="824" name="Google Shape;824;p104"/>
          <p:cNvPicPr preferRelativeResize="0"/>
          <p:nvPr/>
        </p:nvPicPr>
        <p:blipFill rotWithShape="1">
          <a:blip r:embed="rId3">
            <a:alphaModFix/>
          </a:blip>
          <a:srcRect l="338" t="49866" r="78893" b="2346"/>
          <a:stretch/>
        </p:blipFill>
        <p:spPr>
          <a:xfrm>
            <a:off x="6584250" y="3015875"/>
            <a:ext cx="1329925" cy="1534901"/>
          </a:xfrm>
          <a:prstGeom prst="rect">
            <a:avLst/>
          </a:prstGeom>
          <a:noFill/>
          <a:ln>
            <a:noFill/>
          </a:ln>
        </p:spPr>
      </p:pic>
      <p:cxnSp>
        <p:nvCxnSpPr>
          <p:cNvPr id="825" name="Google Shape;825;p104"/>
          <p:cNvCxnSpPr/>
          <p:nvPr/>
        </p:nvCxnSpPr>
        <p:spPr>
          <a:xfrm rot="10800000" flipH="1">
            <a:off x="4769625" y="1969963"/>
            <a:ext cx="1493100" cy="360600"/>
          </a:xfrm>
          <a:prstGeom prst="straightConnector1">
            <a:avLst/>
          </a:prstGeom>
          <a:noFill/>
          <a:ln w="9525" cap="flat" cmpd="sng">
            <a:solidFill>
              <a:schemeClr val="dk2"/>
            </a:solidFill>
            <a:prstDash val="solid"/>
            <a:round/>
            <a:headEnd type="none" w="med" len="med"/>
            <a:tailEnd type="triangle" w="med" len="med"/>
          </a:ln>
        </p:spPr>
      </p:cxnSp>
      <p:cxnSp>
        <p:nvCxnSpPr>
          <p:cNvPr id="826" name="Google Shape;826;p104"/>
          <p:cNvCxnSpPr/>
          <p:nvPr/>
        </p:nvCxnSpPr>
        <p:spPr>
          <a:xfrm>
            <a:off x="4741475" y="3768863"/>
            <a:ext cx="1485000" cy="183000"/>
          </a:xfrm>
          <a:prstGeom prst="straightConnector1">
            <a:avLst/>
          </a:prstGeom>
          <a:noFill/>
          <a:ln w="9525" cap="flat" cmpd="sng">
            <a:solidFill>
              <a:schemeClr val="dk2"/>
            </a:solidFill>
            <a:prstDash val="solid"/>
            <a:round/>
            <a:headEnd type="none" w="med" len="med"/>
            <a:tailEnd type="triangle" w="med" len="med"/>
          </a:ln>
        </p:spPr>
      </p:cxnSp>
      <p:sp>
        <p:nvSpPr>
          <p:cNvPr id="827" name="Google Shape;827;p104"/>
          <p:cNvSpPr txBox="1"/>
          <p:nvPr/>
        </p:nvSpPr>
        <p:spPr>
          <a:xfrm>
            <a:off x="4993483" y="2745710"/>
            <a:ext cx="1341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Random sampling</a:t>
            </a:r>
            <a:endParaRPr sz="1200" i="1" dirty="0">
              <a:latin typeface="Open Sans"/>
              <a:ea typeface="Open Sans"/>
              <a:cs typeface="Open Sans"/>
              <a:sym typeface="Open Sans"/>
            </a:endParaRPr>
          </a:p>
        </p:txBody>
      </p:sp>
      <p:sp>
        <p:nvSpPr>
          <p:cNvPr id="828" name="Google Shape;828;p104"/>
          <p:cNvSpPr txBox="1"/>
          <p:nvPr/>
        </p:nvSpPr>
        <p:spPr>
          <a:xfrm>
            <a:off x="6969040" y="2508040"/>
            <a:ext cx="13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Control</a:t>
            </a:r>
            <a:endParaRPr sz="1200" i="1" dirty="0">
              <a:latin typeface="Open Sans"/>
              <a:ea typeface="Open Sans"/>
              <a:cs typeface="Open Sans"/>
              <a:sym typeface="Open Sans"/>
            </a:endParaRPr>
          </a:p>
        </p:txBody>
      </p:sp>
      <p:sp>
        <p:nvSpPr>
          <p:cNvPr id="829" name="Google Shape;829;p104"/>
          <p:cNvSpPr txBox="1"/>
          <p:nvPr/>
        </p:nvSpPr>
        <p:spPr>
          <a:xfrm>
            <a:off x="6850678" y="4452784"/>
            <a:ext cx="13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Treatment</a:t>
            </a:r>
            <a:endParaRPr sz="1200" i="1" dirty="0">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833"/>
        <p:cNvGrpSpPr/>
        <p:nvPr/>
      </p:nvGrpSpPr>
      <p:grpSpPr>
        <a:xfrm>
          <a:off x="0" y="0"/>
          <a:ext cx="0" cy="0"/>
          <a:chOff x="0" y="0"/>
          <a:chExt cx="0" cy="0"/>
        </a:xfrm>
      </p:grpSpPr>
      <p:sp>
        <p:nvSpPr>
          <p:cNvPr id="834" name="Google Shape;834;p105"/>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True and estimated effect size</a:t>
            </a:r>
            <a:endParaRPr dirty="0"/>
          </a:p>
        </p:txBody>
      </p:sp>
      <p:sp>
        <p:nvSpPr>
          <p:cNvPr id="835" name="Google Shape;835;p105"/>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sp>
        <p:nvSpPr>
          <p:cNvPr id="836" name="Google Shape;836;p105"/>
          <p:cNvSpPr txBox="1"/>
          <p:nvPr/>
        </p:nvSpPr>
        <p:spPr>
          <a:xfrm>
            <a:off x="454450" y="1367100"/>
            <a:ext cx="7503900" cy="276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b="1">
                <a:solidFill>
                  <a:srgbClr val="00B050"/>
                </a:solidFill>
                <a:latin typeface="Open Sans"/>
                <a:ea typeface="Open Sans"/>
                <a:cs typeface="Open Sans"/>
                <a:sym typeface="Open Sans"/>
              </a:rPr>
              <a:t>True treatment effect</a:t>
            </a:r>
            <a:r>
              <a:rPr lang="en" sz="1700" b="1">
                <a:latin typeface="Open Sans"/>
                <a:ea typeface="Open Sans"/>
                <a:cs typeface="Open Sans"/>
                <a:sym typeface="Open Sans"/>
              </a:rPr>
              <a:t>:</a:t>
            </a:r>
            <a:r>
              <a:rPr lang="en" sz="1700">
                <a:latin typeface="Open Sans"/>
                <a:ea typeface="Open Sans"/>
                <a:cs typeface="Open Sans"/>
                <a:sym typeface="Open Sans"/>
              </a:rPr>
              <a:t> the </a:t>
            </a:r>
            <a:r>
              <a:rPr lang="en" sz="1700" u="sng">
                <a:latin typeface="Open Sans"/>
                <a:ea typeface="Open Sans"/>
                <a:cs typeface="Open Sans"/>
                <a:sym typeface="Open Sans"/>
              </a:rPr>
              <a:t>true</a:t>
            </a:r>
            <a:r>
              <a:rPr lang="en" sz="1700" b="1">
                <a:latin typeface="Open Sans"/>
                <a:ea typeface="Open Sans"/>
                <a:cs typeface="Open Sans"/>
                <a:sym typeface="Open Sans"/>
              </a:rPr>
              <a:t> </a:t>
            </a:r>
            <a:r>
              <a:rPr lang="en" sz="1700">
                <a:latin typeface="Open Sans"/>
                <a:ea typeface="Open Sans"/>
                <a:cs typeface="Open Sans"/>
                <a:sym typeface="Open Sans"/>
              </a:rPr>
              <a:t>population difference in the outcome with and without the program</a:t>
            </a:r>
            <a:endParaRPr sz="1700" dirty="0">
              <a:latin typeface="Open Sans"/>
              <a:ea typeface="Open Sans"/>
              <a:cs typeface="Open Sans"/>
              <a:sym typeface="Open Sans"/>
            </a:endParaRPr>
          </a:p>
          <a:p>
            <a:pPr marL="457200" lvl="0" indent="-336550" algn="l" rtl="0">
              <a:lnSpc>
                <a:spcPct val="115000"/>
              </a:lnSpc>
              <a:spcBef>
                <a:spcPts val="0"/>
              </a:spcBef>
              <a:spcAft>
                <a:spcPts val="0"/>
              </a:spcAft>
              <a:buSzPts val="1700"/>
              <a:buFont typeface="Open Sans"/>
              <a:buChar char="●"/>
            </a:pPr>
            <a:r>
              <a:rPr lang="en" sz="1700">
                <a:latin typeface="Open Sans"/>
                <a:ea typeface="Open Sans"/>
                <a:cs typeface="Open Sans"/>
                <a:sym typeface="Open Sans"/>
              </a:rPr>
              <a:t>Fundamentally unknowable</a:t>
            </a:r>
            <a:endParaRPr sz="1700" dirty="0">
              <a:latin typeface="Open Sans"/>
              <a:ea typeface="Open Sans"/>
              <a:cs typeface="Open Sans"/>
              <a:sym typeface="Open Sans"/>
            </a:endParaRPr>
          </a:p>
          <a:p>
            <a:pPr marL="0" lvl="0" indent="0" algn="l" rtl="0">
              <a:lnSpc>
                <a:spcPct val="115000"/>
              </a:lnSpc>
              <a:spcBef>
                <a:spcPts val="0"/>
              </a:spcBef>
              <a:spcAft>
                <a:spcPts val="0"/>
              </a:spcAft>
              <a:buNone/>
            </a:pPr>
            <a:br>
              <a:rPr lang="en" sz="1700" b="1">
                <a:solidFill>
                  <a:srgbClr val="00B0F0"/>
                </a:solidFill>
                <a:latin typeface="Open Sans"/>
                <a:ea typeface="Open Sans"/>
                <a:cs typeface="Open Sans"/>
                <a:sym typeface="Open Sans"/>
              </a:rPr>
            </a:br>
            <a:r>
              <a:rPr lang="en" sz="1700" b="1">
                <a:solidFill>
                  <a:srgbClr val="00B0F0"/>
                </a:solidFill>
                <a:latin typeface="Open Sans"/>
                <a:ea typeface="Open Sans"/>
                <a:cs typeface="Open Sans"/>
                <a:sym typeface="Open Sans"/>
              </a:rPr>
              <a:t>Estimated treatment effect:</a:t>
            </a:r>
            <a:r>
              <a:rPr lang="en" sz="1700">
                <a:solidFill>
                  <a:srgbClr val="00B0F0"/>
                </a:solidFill>
                <a:latin typeface="Open Sans"/>
                <a:ea typeface="Open Sans"/>
                <a:cs typeface="Open Sans"/>
                <a:sym typeface="Open Sans"/>
              </a:rPr>
              <a:t> </a:t>
            </a:r>
            <a:r>
              <a:rPr lang="en" sz="1700">
                <a:latin typeface="Open Sans"/>
                <a:ea typeface="Open Sans"/>
                <a:cs typeface="Open Sans"/>
                <a:sym typeface="Open Sans"/>
              </a:rPr>
              <a:t>the sample difference in the outcome between the treatment and control group</a:t>
            </a:r>
            <a:endParaRPr sz="1700" dirty="0">
              <a:latin typeface="Open Sans"/>
              <a:ea typeface="Open Sans"/>
              <a:cs typeface="Open Sans"/>
              <a:sym typeface="Open Sans"/>
            </a:endParaRPr>
          </a:p>
          <a:p>
            <a:pPr marL="457200" lvl="0" indent="-336550" algn="l" rtl="0">
              <a:lnSpc>
                <a:spcPct val="115000"/>
              </a:lnSpc>
              <a:spcBef>
                <a:spcPts val="0"/>
              </a:spcBef>
              <a:spcAft>
                <a:spcPts val="0"/>
              </a:spcAft>
              <a:buSzPts val="1700"/>
              <a:buFont typeface="Open Sans"/>
              <a:buChar char="●"/>
            </a:pPr>
            <a:r>
              <a:rPr lang="en" sz="1700">
                <a:latin typeface="Open Sans"/>
                <a:ea typeface="Open Sans"/>
                <a:cs typeface="Open Sans"/>
                <a:sym typeface="Open Sans"/>
              </a:rPr>
              <a:t>The estimated effect size depends on the specific sample in your RCT</a:t>
            </a:r>
            <a:endParaRPr sz="1700" dirty="0">
              <a:latin typeface="Open Sans"/>
              <a:ea typeface="Open Sans"/>
              <a:cs typeface="Open Sans"/>
              <a:sym typeface="Open Sans"/>
            </a:endParaRPr>
          </a:p>
          <a:p>
            <a:pPr marL="0" lvl="0" indent="0" algn="l" rtl="0">
              <a:lnSpc>
                <a:spcPct val="115000"/>
              </a:lnSpc>
              <a:spcBef>
                <a:spcPts val="0"/>
              </a:spcBef>
              <a:spcAft>
                <a:spcPts val="0"/>
              </a:spcAft>
              <a:buNone/>
            </a:pPr>
            <a:endParaRPr sz="1100" dirty="0">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840"/>
        <p:cNvGrpSpPr/>
        <p:nvPr/>
      </p:nvGrpSpPr>
      <p:grpSpPr>
        <a:xfrm>
          <a:off x="0" y="0"/>
          <a:ext cx="0" cy="0"/>
          <a:chOff x="0" y="0"/>
          <a:chExt cx="0" cy="0"/>
        </a:xfrm>
      </p:grpSpPr>
      <p:sp>
        <p:nvSpPr>
          <p:cNvPr id="841" name="Google Shape;841;p106"/>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Sampling variation and treatment effect</a:t>
            </a:r>
            <a:endParaRPr dirty="0"/>
          </a:p>
        </p:txBody>
      </p:sp>
      <p:sp>
        <p:nvSpPr>
          <p:cNvPr id="842" name="Google Shape;842;p106"/>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pic>
        <p:nvPicPr>
          <p:cNvPr id="843" name="Google Shape;843;p106"/>
          <p:cNvPicPr preferRelativeResize="0"/>
          <p:nvPr/>
        </p:nvPicPr>
        <p:blipFill rotWithShape="1">
          <a:blip r:embed="rId3">
            <a:alphaModFix/>
          </a:blip>
          <a:srcRect r="34503"/>
          <a:stretch/>
        </p:blipFill>
        <p:spPr>
          <a:xfrm>
            <a:off x="443825" y="1967379"/>
            <a:ext cx="4035035" cy="2854697"/>
          </a:xfrm>
          <a:prstGeom prst="rect">
            <a:avLst/>
          </a:prstGeom>
          <a:noFill/>
          <a:ln>
            <a:noFill/>
          </a:ln>
        </p:spPr>
      </p:pic>
      <p:pic>
        <p:nvPicPr>
          <p:cNvPr id="844" name="Google Shape;844;p106"/>
          <p:cNvPicPr preferRelativeResize="0"/>
          <p:nvPr/>
        </p:nvPicPr>
        <p:blipFill rotWithShape="1">
          <a:blip r:embed="rId3">
            <a:alphaModFix/>
          </a:blip>
          <a:srcRect r="78663" b="52212"/>
          <a:stretch/>
        </p:blipFill>
        <p:spPr>
          <a:xfrm>
            <a:off x="6114373" y="1418700"/>
            <a:ext cx="1314500" cy="1364200"/>
          </a:xfrm>
          <a:prstGeom prst="rect">
            <a:avLst/>
          </a:prstGeom>
          <a:noFill/>
          <a:ln>
            <a:noFill/>
          </a:ln>
        </p:spPr>
      </p:pic>
      <p:pic>
        <p:nvPicPr>
          <p:cNvPr id="845" name="Google Shape;845;p106"/>
          <p:cNvPicPr preferRelativeResize="0"/>
          <p:nvPr/>
        </p:nvPicPr>
        <p:blipFill rotWithShape="1">
          <a:blip r:embed="rId3">
            <a:alphaModFix/>
          </a:blip>
          <a:srcRect l="337" t="49866" r="78965" b="5004"/>
          <a:stretch/>
        </p:blipFill>
        <p:spPr>
          <a:xfrm>
            <a:off x="6190846" y="3261800"/>
            <a:ext cx="1275076" cy="1288300"/>
          </a:xfrm>
          <a:prstGeom prst="rect">
            <a:avLst/>
          </a:prstGeom>
          <a:noFill/>
          <a:ln>
            <a:noFill/>
          </a:ln>
        </p:spPr>
      </p:pic>
      <p:cxnSp>
        <p:nvCxnSpPr>
          <p:cNvPr id="846" name="Google Shape;846;p106"/>
          <p:cNvCxnSpPr/>
          <p:nvPr/>
        </p:nvCxnSpPr>
        <p:spPr>
          <a:xfrm rot="10800000" flipH="1">
            <a:off x="4474800" y="2147438"/>
            <a:ext cx="1493100" cy="360600"/>
          </a:xfrm>
          <a:prstGeom prst="straightConnector1">
            <a:avLst/>
          </a:prstGeom>
          <a:noFill/>
          <a:ln w="9525" cap="flat" cmpd="sng">
            <a:solidFill>
              <a:schemeClr val="dk2"/>
            </a:solidFill>
            <a:prstDash val="solid"/>
            <a:round/>
            <a:headEnd type="none" w="med" len="med"/>
            <a:tailEnd type="triangle" w="med" len="med"/>
          </a:ln>
        </p:spPr>
      </p:cxnSp>
      <p:cxnSp>
        <p:nvCxnSpPr>
          <p:cNvPr id="847" name="Google Shape;847;p106"/>
          <p:cNvCxnSpPr/>
          <p:nvPr/>
        </p:nvCxnSpPr>
        <p:spPr>
          <a:xfrm>
            <a:off x="4478850" y="3937888"/>
            <a:ext cx="1485000" cy="183000"/>
          </a:xfrm>
          <a:prstGeom prst="straightConnector1">
            <a:avLst/>
          </a:prstGeom>
          <a:noFill/>
          <a:ln w="9525" cap="flat" cmpd="sng">
            <a:solidFill>
              <a:schemeClr val="dk2"/>
            </a:solidFill>
            <a:prstDash val="solid"/>
            <a:round/>
            <a:headEnd type="none" w="med" len="med"/>
            <a:tailEnd type="triangle" w="med" len="med"/>
          </a:ln>
        </p:spPr>
      </p:cxnSp>
      <p:sp>
        <p:nvSpPr>
          <p:cNvPr id="848" name="Google Shape;848;p106"/>
          <p:cNvSpPr txBox="1"/>
          <p:nvPr/>
        </p:nvSpPr>
        <p:spPr>
          <a:xfrm>
            <a:off x="4706158" y="2858385"/>
            <a:ext cx="1341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Random sampling</a:t>
            </a:r>
            <a:endParaRPr sz="1200" i="1" dirty="0">
              <a:latin typeface="Open Sans"/>
              <a:ea typeface="Open Sans"/>
              <a:cs typeface="Open Sans"/>
              <a:sym typeface="Open Sans"/>
            </a:endParaRPr>
          </a:p>
        </p:txBody>
      </p:sp>
      <p:sp>
        <p:nvSpPr>
          <p:cNvPr id="849" name="Google Shape;849;p106"/>
          <p:cNvSpPr txBox="1"/>
          <p:nvPr/>
        </p:nvSpPr>
        <p:spPr>
          <a:xfrm>
            <a:off x="6512715" y="2643240"/>
            <a:ext cx="13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Control</a:t>
            </a:r>
            <a:endParaRPr sz="1200" i="1" dirty="0">
              <a:latin typeface="Open Sans"/>
              <a:ea typeface="Open Sans"/>
              <a:cs typeface="Open Sans"/>
              <a:sym typeface="Open Sans"/>
            </a:endParaRPr>
          </a:p>
        </p:txBody>
      </p:sp>
      <p:sp>
        <p:nvSpPr>
          <p:cNvPr id="850" name="Google Shape;850;p106"/>
          <p:cNvSpPr txBox="1"/>
          <p:nvPr/>
        </p:nvSpPr>
        <p:spPr>
          <a:xfrm>
            <a:off x="6422503" y="4475334"/>
            <a:ext cx="13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Treatment</a:t>
            </a:r>
            <a:endParaRPr sz="1200" i="1" dirty="0">
              <a:latin typeface="Open Sans"/>
              <a:ea typeface="Open Sans"/>
              <a:cs typeface="Open Sans"/>
              <a:sym typeface="Open Sans"/>
            </a:endParaRPr>
          </a:p>
        </p:txBody>
      </p:sp>
      <p:sp>
        <p:nvSpPr>
          <p:cNvPr id="851" name="Google Shape;851;p106"/>
          <p:cNvSpPr txBox="1"/>
          <p:nvPr/>
        </p:nvSpPr>
        <p:spPr>
          <a:xfrm>
            <a:off x="550200" y="1141750"/>
            <a:ext cx="5318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Randomization guarantees that the treatment and control groups are not systematically different. However, they may still be different.</a:t>
            </a:r>
            <a:endParaRPr sz="1200" dirty="0">
              <a:latin typeface="Open Sans"/>
              <a:ea typeface="Open Sans"/>
              <a:cs typeface="Open Sans"/>
              <a:sym typeface="Open Sans"/>
            </a:endParaRPr>
          </a:p>
        </p:txBody>
      </p:sp>
      <p:sp>
        <p:nvSpPr>
          <p:cNvPr id="852" name="Google Shape;852;p106"/>
          <p:cNvSpPr txBox="1"/>
          <p:nvPr/>
        </p:nvSpPr>
        <p:spPr>
          <a:xfrm>
            <a:off x="7656375" y="2189625"/>
            <a:ext cx="1025400" cy="15393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Open Sans"/>
                <a:ea typeface="Open Sans"/>
                <a:cs typeface="Open Sans"/>
                <a:sym typeface="Open Sans"/>
              </a:rPr>
              <a:t>Is the difference between groups due to chance variation or an effect of the program?</a:t>
            </a:r>
            <a:endParaRPr sz="1100" i="1" dirty="0">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107"/>
          <p:cNvSpPr txBox="1">
            <a:spLocks noGrp="1"/>
          </p:cNvSpPr>
          <p:nvPr>
            <p:ph type="title"/>
          </p:nvPr>
        </p:nvSpPr>
        <p:spPr>
          <a:xfrm>
            <a:off x="686400" y="457250"/>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Sampling variation and treatment effect</a:t>
            </a:r>
            <a:endParaRPr dirty="0"/>
          </a:p>
        </p:txBody>
      </p:sp>
      <p:sp>
        <p:nvSpPr>
          <p:cNvPr id="858" name="Google Shape;858;p107"/>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a:t>
            </a:r>
            <a:endParaRPr sz="1080" b="1" i="0" u="none" strike="noStrike" cap="none" dirty="0">
              <a:solidFill>
                <a:srgbClr val="FFFFFF"/>
              </a:solidFill>
              <a:latin typeface="Arial"/>
              <a:ea typeface="Arial"/>
              <a:cs typeface="Arial"/>
              <a:sym typeface="Arial"/>
            </a:endParaRPr>
          </a:p>
        </p:txBody>
      </p:sp>
      <p:pic>
        <p:nvPicPr>
          <p:cNvPr id="859" name="Google Shape;859;p107"/>
          <p:cNvPicPr preferRelativeResize="0"/>
          <p:nvPr/>
        </p:nvPicPr>
        <p:blipFill rotWithShape="1">
          <a:blip r:embed="rId3">
            <a:alphaModFix/>
          </a:blip>
          <a:srcRect r="34503"/>
          <a:stretch/>
        </p:blipFill>
        <p:spPr>
          <a:xfrm>
            <a:off x="443825" y="1967379"/>
            <a:ext cx="4035035" cy="2854697"/>
          </a:xfrm>
          <a:prstGeom prst="rect">
            <a:avLst/>
          </a:prstGeom>
          <a:noFill/>
          <a:ln>
            <a:noFill/>
          </a:ln>
        </p:spPr>
      </p:pic>
      <p:pic>
        <p:nvPicPr>
          <p:cNvPr id="860" name="Google Shape;860;p107"/>
          <p:cNvPicPr preferRelativeResize="0"/>
          <p:nvPr/>
        </p:nvPicPr>
        <p:blipFill rotWithShape="1">
          <a:blip r:embed="rId3">
            <a:alphaModFix/>
          </a:blip>
          <a:srcRect r="68386" b="52212"/>
          <a:stretch/>
        </p:blipFill>
        <p:spPr>
          <a:xfrm>
            <a:off x="5967893" y="1441225"/>
            <a:ext cx="1947635" cy="1364214"/>
          </a:xfrm>
          <a:prstGeom prst="rect">
            <a:avLst/>
          </a:prstGeom>
          <a:noFill/>
          <a:ln>
            <a:noFill/>
          </a:ln>
        </p:spPr>
      </p:pic>
      <p:pic>
        <p:nvPicPr>
          <p:cNvPr id="861" name="Google Shape;861;p107"/>
          <p:cNvPicPr preferRelativeResize="0"/>
          <p:nvPr/>
        </p:nvPicPr>
        <p:blipFill rotWithShape="1">
          <a:blip r:embed="rId3">
            <a:alphaModFix/>
          </a:blip>
          <a:srcRect l="338" t="49866" r="68048" b="2346"/>
          <a:stretch/>
        </p:blipFill>
        <p:spPr>
          <a:xfrm>
            <a:off x="5967889" y="3216717"/>
            <a:ext cx="1947635" cy="1364214"/>
          </a:xfrm>
          <a:prstGeom prst="rect">
            <a:avLst/>
          </a:prstGeom>
          <a:noFill/>
          <a:ln>
            <a:noFill/>
          </a:ln>
        </p:spPr>
      </p:pic>
      <p:cxnSp>
        <p:nvCxnSpPr>
          <p:cNvPr id="862" name="Google Shape;862;p107"/>
          <p:cNvCxnSpPr/>
          <p:nvPr/>
        </p:nvCxnSpPr>
        <p:spPr>
          <a:xfrm rot="10800000" flipH="1">
            <a:off x="4474800" y="2147438"/>
            <a:ext cx="1493100" cy="360600"/>
          </a:xfrm>
          <a:prstGeom prst="straightConnector1">
            <a:avLst/>
          </a:prstGeom>
          <a:noFill/>
          <a:ln w="9525" cap="flat" cmpd="sng">
            <a:solidFill>
              <a:schemeClr val="dk2"/>
            </a:solidFill>
            <a:prstDash val="solid"/>
            <a:round/>
            <a:headEnd type="none" w="med" len="med"/>
            <a:tailEnd type="triangle" w="med" len="med"/>
          </a:ln>
        </p:spPr>
      </p:cxnSp>
      <p:cxnSp>
        <p:nvCxnSpPr>
          <p:cNvPr id="863" name="Google Shape;863;p107"/>
          <p:cNvCxnSpPr/>
          <p:nvPr/>
        </p:nvCxnSpPr>
        <p:spPr>
          <a:xfrm>
            <a:off x="4478850" y="3937888"/>
            <a:ext cx="1485000" cy="183000"/>
          </a:xfrm>
          <a:prstGeom prst="straightConnector1">
            <a:avLst/>
          </a:prstGeom>
          <a:noFill/>
          <a:ln w="9525" cap="flat" cmpd="sng">
            <a:solidFill>
              <a:schemeClr val="dk2"/>
            </a:solidFill>
            <a:prstDash val="solid"/>
            <a:round/>
            <a:headEnd type="none" w="med" len="med"/>
            <a:tailEnd type="triangle" w="med" len="med"/>
          </a:ln>
        </p:spPr>
      </p:cxnSp>
      <p:sp>
        <p:nvSpPr>
          <p:cNvPr id="864" name="Google Shape;864;p107"/>
          <p:cNvSpPr txBox="1"/>
          <p:nvPr/>
        </p:nvSpPr>
        <p:spPr>
          <a:xfrm>
            <a:off x="4706158" y="2858385"/>
            <a:ext cx="1341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Random sampling</a:t>
            </a:r>
            <a:endParaRPr sz="1200" i="1" dirty="0">
              <a:latin typeface="Open Sans"/>
              <a:ea typeface="Open Sans"/>
              <a:cs typeface="Open Sans"/>
              <a:sym typeface="Open Sans"/>
            </a:endParaRPr>
          </a:p>
        </p:txBody>
      </p:sp>
      <p:sp>
        <p:nvSpPr>
          <p:cNvPr id="865" name="Google Shape;865;p107"/>
          <p:cNvSpPr txBox="1"/>
          <p:nvPr/>
        </p:nvSpPr>
        <p:spPr>
          <a:xfrm>
            <a:off x="6512715" y="2643240"/>
            <a:ext cx="13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Control</a:t>
            </a:r>
            <a:endParaRPr sz="1200" i="1" dirty="0">
              <a:latin typeface="Open Sans"/>
              <a:ea typeface="Open Sans"/>
              <a:cs typeface="Open Sans"/>
              <a:sym typeface="Open Sans"/>
            </a:endParaRPr>
          </a:p>
        </p:txBody>
      </p:sp>
      <p:sp>
        <p:nvSpPr>
          <p:cNvPr id="866" name="Google Shape;866;p107"/>
          <p:cNvSpPr txBox="1"/>
          <p:nvPr/>
        </p:nvSpPr>
        <p:spPr>
          <a:xfrm>
            <a:off x="6422503" y="4396459"/>
            <a:ext cx="13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Treatment</a:t>
            </a:r>
            <a:endParaRPr sz="1200" i="1" dirty="0">
              <a:latin typeface="Open Sans"/>
              <a:ea typeface="Open Sans"/>
              <a:cs typeface="Open Sans"/>
              <a:sym typeface="Open Sans"/>
            </a:endParaRPr>
          </a:p>
        </p:txBody>
      </p:sp>
      <p:sp>
        <p:nvSpPr>
          <p:cNvPr id="867" name="Google Shape;867;p107"/>
          <p:cNvSpPr txBox="1"/>
          <p:nvPr/>
        </p:nvSpPr>
        <p:spPr>
          <a:xfrm>
            <a:off x="550200" y="1141750"/>
            <a:ext cx="5318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The larger the sample, the more likely it is that the two groups are </a:t>
            </a:r>
            <a:r>
              <a:rPr lang="en" sz="1200" u="sng">
                <a:latin typeface="Open Sans"/>
                <a:ea typeface="Open Sans"/>
                <a:cs typeface="Open Sans"/>
                <a:sym typeface="Open Sans"/>
              </a:rPr>
              <a:t>similar to each other and similar to the overall population</a:t>
            </a:r>
            <a:endParaRPr sz="1200" u="sng" dirty="0">
              <a:latin typeface="Open Sans"/>
              <a:ea typeface="Open Sans"/>
              <a:cs typeface="Open Sans"/>
              <a:sym typeface="Open Sans"/>
            </a:endParaRPr>
          </a:p>
        </p:txBody>
      </p:sp>
      <p:sp>
        <p:nvSpPr>
          <p:cNvPr id="868" name="Google Shape;868;p107"/>
          <p:cNvSpPr txBox="1"/>
          <p:nvPr/>
        </p:nvSpPr>
        <p:spPr>
          <a:xfrm>
            <a:off x="7915525" y="2448775"/>
            <a:ext cx="1025400" cy="10314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Open Sans"/>
                <a:ea typeface="Open Sans"/>
                <a:cs typeface="Open Sans"/>
                <a:sym typeface="Open Sans"/>
              </a:rPr>
              <a:t>Difference is more likely to be due to an effect of the program</a:t>
            </a:r>
            <a:endParaRPr sz="1100" i="1" dirty="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9"/>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pic>
        <p:nvPicPr>
          <p:cNvPr id="200" name="Google Shape;200;p39"/>
          <p:cNvPicPr preferRelativeResize="0"/>
          <p:nvPr/>
        </p:nvPicPr>
        <p:blipFill>
          <a:blip r:embed="rId3">
            <a:alphaModFix/>
          </a:blip>
          <a:stretch>
            <a:fillRect/>
          </a:stretch>
        </p:blipFill>
        <p:spPr>
          <a:xfrm>
            <a:off x="719362" y="582488"/>
            <a:ext cx="7705275" cy="1486675"/>
          </a:xfrm>
          <a:prstGeom prst="rect">
            <a:avLst/>
          </a:prstGeom>
          <a:noFill/>
          <a:ln>
            <a:noFill/>
          </a:ln>
        </p:spPr>
      </p:pic>
      <p:sp>
        <p:nvSpPr>
          <p:cNvPr id="201" name="Google Shape;201;p39"/>
          <p:cNvSpPr txBox="1"/>
          <p:nvPr/>
        </p:nvSpPr>
        <p:spPr>
          <a:xfrm>
            <a:off x="779300" y="2211050"/>
            <a:ext cx="74130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FF0000"/>
                </a:solidFill>
                <a:latin typeface="Calibri"/>
                <a:ea typeface="Calibri"/>
                <a:cs typeface="Calibri"/>
                <a:sym typeface="Calibri"/>
              </a:rPr>
              <a:t>Counterfactual</a:t>
            </a:r>
            <a:r>
              <a:rPr lang="en" sz="1800">
                <a:latin typeface="Calibri"/>
                <a:ea typeface="Calibri"/>
                <a:cs typeface="Calibri"/>
                <a:sym typeface="Calibri"/>
              </a:rPr>
              <a:t>: represents the state of the world that program participants would have experienced in the absence of the program (i.e. had they not participated in the program)</a:t>
            </a:r>
            <a:endParaRPr sz="1800" dirty="0">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872"/>
        <p:cNvGrpSpPr/>
        <p:nvPr/>
      </p:nvGrpSpPr>
      <p:grpSpPr>
        <a:xfrm>
          <a:off x="0" y="0"/>
          <a:ext cx="0" cy="0"/>
          <a:chOff x="0" y="0"/>
          <a:chExt cx="0" cy="0"/>
        </a:xfrm>
      </p:grpSpPr>
      <p:sp>
        <p:nvSpPr>
          <p:cNvPr id="873" name="Google Shape;873;p108"/>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Determining Sample Size</a:t>
            </a:r>
            <a:endParaRPr dirty="0"/>
          </a:p>
        </p:txBody>
      </p:sp>
      <p:sp>
        <p:nvSpPr>
          <p:cNvPr id="874" name="Google Shape;874;p108"/>
          <p:cNvSpPr txBox="1">
            <a:spLocks noGrp="1"/>
          </p:cNvSpPr>
          <p:nvPr>
            <p:ph type="body" idx="1"/>
          </p:nvPr>
        </p:nvSpPr>
        <p:spPr>
          <a:xfrm>
            <a:off x="719125" y="1168550"/>
            <a:ext cx="7885500" cy="3255000"/>
          </a:xfrm>
          <a:prstGeom prst="rect">
            <a:avLst/>
          </a:prstGeom>
        </p:spPr>
        <p:txBody>
          <a:bodyPr spcFirstLastPara="1" wrap="square" lIns="91425" tIns="91425" rIns="91425" bIns="91425" anchor="t" anchorCtr="0">
            <a:noAutofit/>
          </a:bodyPr>
          <a:lstStyle/>
          <a:p>
            <a:pPr marL="0" lvl="0" indent="0" algn="l" rtl="0">
              <a:lnSpc>
                <a:spcPct val="175000"/>
              </a:lnSpc>
              <a:spcBef>
                <a:spcPts val="1200"/>
              </a:spcBef>
              <a:spcAft>
                <a:spcPts val="0"/>
              </a:spcAft>
              <a:buNone/>
            </a:pPr>
            <a:r>
              <a:rPr lang="en" sz="1300">
                <a:solidFill>
                  <a:srgbClr val="333333"/>
                </a:solidFill>
                <a:latin typeface="Open Sans"/>
                <a:ea typeface="Open Sans"/>
                <a:cs typeface="Open Sans"/>
                <a:sym typeface="Open Sans"/>
              </a:rPr>
              <a:t>We want to ensure that the sample size is large enough to distinguish whether observed differences between treatment and comparison groups are due to chance or due to an impact of the program</a:t>
            </a:r>
            <a:endParaRPr sz="1300" dirty="0">
              <a:solidFill>
                <a:srgbClr val="333333"/>
              </a:solidFill>
              <a:latin typeface="Open Sans"/>
              <a:ea typeface="Open Sans"/>
              <a:cs typeface="Open Sans"/>
              <a:sym typeface="Open Sans"/>
            </a:endParaRPr>
          </a:p>
          <a:p>
            <a:pPr marL="457200" lvl="0" indent="-311150" algn="l" rtl="0">
              <a:lnSpc>
                <a:spcPct val="175000"/>
              </a:lnSpc>
              <a:spcBef>
                <a:spcPts val="1200"/>
              </a:spcBef>
              <a:spcAft>
                <a:spcPts val="0"/>
              </a:spcAft>
              <a:buClr>
                <a:srgbClr val="333333"/>
              </a:buClr>
              <a:buSzPts val="1300"/>
              <a:buFont typeface="Open Sans"/>
              <a:buChar char="●"/>
            </a:pPr>
            <a:r>
              <a:rPr lang="en" sz="1300">
                <a:solidFill>
                  <a:srgbClr val="333333"/>
                </a:solidFill>
                <a:latin typeface="Open Sans"/>
                <a:ea typeface="Open Sans"/>
                <a:cs typeface="Open Sans"/>
                <a:sym typeface="Open Sans"/>
              </a:rPr>
              <a:t>Too small: risk of overlooking a true effect</a:t>
            </a:r>
            <a:endParaRPr sz="1300" dirty="0">
              <a:solidFill>
                <a:srgbClr val="333333"/>
              </a:solidFill>
              <a:latin typeface="Open Sans"/>
              <a:ea typeface="Open Sans"/>
              <a:cs typeface="Open Sans"/>
              <a:sym typeface="Open Sans"/>
            </a:endParaRPr>
          </a:p>
          <a:p>
            <a:pPr marL="457200" lvl="0" indent="-311150" algn="l" rtl="0">
              <a:lnSpc>
                <a:spcPct val="175000"/>
              </a:lnSpc>
              <a:spcBef>
                <a:spcPts val="0"/>
              </a:spcBef>
              <a:spcAft>
                <a:spcPts val="0"/>
              </a:spcAft>
              <a:buClr>
                <a:srgbClr val="333333"/>
              </a:buClr>
              <a:buSzPts val="1300"/>
              <a:buFont typeface="Open Sans"/>
              <a:buChar char="●"/>
            </a:pPr>
            <a:r>
              <a:rPr lang="en" sz="1300">
                <a:solidFill>
                  <a:srgbClr val="333333"/>
                </a:solidFill>
                <a:latin typeface="Open Sans"/>
                <a:ea typeface="Open Sans"/>
                <a:cs typeface="Open Sans"/>
                <a:sym typeface="Open Sans"/>
              </a:rPr>
              <a:t>Too large: unnecessary use of resources</a:t>
            </a:r>
            <a:endParaRPr sz="13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r>
              <a:rPr lang="en" sz="1300">
                <a:solidFill>
                  <a:srgbClr val="333333"/>
                </a:solidFill>
                <a:latin typeface="Open Sans"/>
                <a:ea typeface="Open Sans"/>
                <a:cs typeface="Open Sans"/>
                <a:sym typeface="Open Sans"/>
              </a:rPr>
              <a:t>The </a:t>
            </a:r>
            <a:r>
              <a:rPr lang="en" sz="1300" b="1">
                <a:solidFill>
                  <a:srgbClr val="333333"/>
                </a:solidFill>
                <a:latin typeface="Open Sans"/>
                <a:ea typeface="Open Sans"/>
                <a:cs typeface="Open Sans"/>
                <a:sym typeface="Open Sans"/>
              </a:rPr>
              <a:t>power of a study</a:t>
            </a:r>
            <a:r>
              <a:rPr lang="en" sz="1300">
                <a:solidFill>
                  <a:srgbClr val="333333"/>
                </a:solidFill>
                <a:latin typeface="Open Sans"/>
                <a:ea typeface="Open Sans"/>
                <a:cs typeface="Open Sans"/>
                <a:sym typeface="Open Sans"/>
              </a:rPr>
              <a:t> tells us something about the relationship between the sample size and the risk of overlooking true effects.</a:t>
            </a:r>
            <a:endParaRPr sz="13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r>
              <a:rPr lang="en" sz="1300">
                <a:solidFill>
                  <a:srgbClr val="333333"/>
                </a:solidFill>
                <a:latin typeface="Open Sans"/>
                <a:ea typeface="Open Sans"/>
                <a:cs typeface="Open Sans"/>
                <a:sym typeface="Open Sans"/>
              </a:rPr>
              <a:t>Power calculations can help us determine what sample size has a “good chance” of picking up an effect (if there is one)!</a:t>
            </a:r>
            <a:endParaRPr sz="13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00000"/>
              </a:lnSpc>
              <a:spcBef>
                <a:spcPts val="1200"/>
              </a:spcBef>
              <a:spcAft>
                <a:spcPts val="0"/>
              </a:spcAft>
              <a:buNone/>
            </a:pPr>
            <a:endParaRPr dirty="0">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p:txBody>
      </p:sp>
      <p:sp>
        <p:nvSpPr>
          <p:cNvPr id="875" name="Google Shape;875;p10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876" name="Google Shape;876;p10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Designing RCTc</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880"/>
        <p:cNvGrpSpPr/>
        <p:nvPr/>
      </p:nvGrpSpPr>
      <p:grpSpPr>
        <a:xfrm>
          <a:off x="0" y="0"/>
          <a:ext cx="0" cy="0"/>
          <a:chOff x="0" y="0"/>
          <a:chExt cx="0" cy="0"/>
        </a:xfrm>
      </p:grpSpPr>
      <p:sp>
        <p:nvSpPr>
          <p:cNvPr id="881" name="Google Shape;881;p109"/>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Power calculation</a:t>
            </a:r>
            <a:endParaRPr dirty="0"/>
          </a:p>
        </p:txBody>
      </p:sp>
      <p:sp>
        <p:nvSpPr>
          <p:cNvPr id="882" name="Google Shape;882;p109"/>
          <p:cNvSpPr txBox="1">
            <a:spLocks noGrp="1"/>
          </p:cNvSpPr>
          <p:nvPr>
            <p:ph type="body" idx="1"/>
          </p:nvPr>
        </p:nvSpPr>
        <p:spPr>
          <a:xfrm>
            <a:off x="719125" y="1168550"/>
            <a:ext cx="7885500" cy="3255000"/>
          </a:xfrm>
          <a:prstGeom prst="rect">
            <a:avLst/>
          </a:prstGeom>
        </p:spPr>
        <p:txBody>
          <a:bodyPr spcFirstLastPara="1" wrap="square" lIns="91425" tIns="91425" rIns="91425" bIns="91425" anchor="t" anchorCtr="0">
            <a:noAutofit/>
          </a:bodyPr>
          <a:lstStyle/>
          <a:p>
            <a:pPr marL="0" lvl="0" indent="0" algn="l" rtl="0">
              <a:lnSpc>
                <a:spcPct val="175000"/>
              </a:lnSpc>
              <a:spcBef>
                <a:spcPts val="1200"/>
              </a:spcBef>
              <a:spcAft>
                <a:spcPts val="0"/>
              </a:spcAft>
              <a:buNone/>
            </a:pPr>
            <a:r>
              <a:rPr lang="en" sz="1300" dirty="0">
                <a:solidFill>
                  <a:srgbClr val="333333"/>
                </a:solidFill>
                <a:latin typeface="Open Sans"/>
                <a:ea typeface="Open Sans"/>
                <a:cs typeface="Open Sans"/>
                <a:sym typeface="Open Sans"/>
              </a:rPr>
              <a:t>The ability of an RCT to detect differences between the treatment and the control groups is measured by </a:t>
            </a:r>
            <a:r>
              <a:rPr lang="en" sz="1300" b="1" dirty="0">
                <a:solidFill>
                  <a:srgbClr val="333333"/>
                </a:solidFill>
                <a:latin typeface="Open Sans"/>
                <a:ea typeface="Open Sans"/>
                <a:cs typeface="Open Sans"/>
                <a:sym typeface="Open Sans"/>
              </a:rPr>
              <a:t>statistical power. </a:t>
            </a:r>
            <a:r>
              <a:rPr lang="en" sz="1300" dirty="0">
                <a:solidFill>
                  <a:srgbClr val="333333"/>
                </a:solidFill>
                <a:latin typeface="Open Sans"/>
                <a:ea typeface="Open Sans"/>
                <a:cs typeface="Open Sans"/>
                <a:sym typeface="Open Sans"/>
              </a:rPr>
              <a:t> </a:t>
            </a:r>
            <a:endParaRPr sz="13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r>
              <a:rPr lang="en" sz="1300" b="1" dirty="0">
                <a:solidFill>
                  <a:srgbClr val="333333"/>
                </a:solidFill>
                <a:latin typeface="Open Sans"/>
                <a:ea typeface="Open Sans"/>
                <a:cs typeface="Open Sans"/>
                <a:sym typeface="Open Sans"/>
              </a:rPr>
              <a:t>Power calculations </a:t>
            </a:r>
            <a:r>
              <a:rPr lang="en" sz="1300" dirty="0">
                <a:solidFill>
                  <a:srgbClr val="333333"/>
                </a:solidFill>
                <a:latin typeface="Open Sans"/>
                <a:ea typeface="Open Sans"/>
                <a:cs typeface="Open Sans"/>
                <a:sym typeface="Open Sans"/>
              </a:rPr>
              <a:t>involve either </a:t>
            </a:r>
            <a:endParaRPr sz="1300" dirty="0">
              <a:solidFill>
                <a:srgbClr val="333333"/>
              </a:solidFill>
              <a:latin typeface="Open Sans"/>
              <a:ea typeface="Open Sans"/>
              <a:cs typeface="Open Sans"/>
              <a:sym typeface="Open Sans"/>
            </a:endParaRPr>
          </a:p>
          <a:p>
            <a:pPr marL="457200" lvl="0" indent="-311150" algn="l" rtl="0">
              <a:lnSpc>
                <a:spcPct val="175000"/>
              </a:lnSpc>
              <a:spcBef>
                <a:spcPts val="0"/>
              </a:spcBef>
              <a:spcAft>
                <a:spcPts val="0"/>
              </a:spcAft>
              <a:buClr>
                <a:srgbClr val="333333"/>
              </a:buClr>
              <a:buSzPts val="1300"/>
              <a:buFont typeface="Open Sans"/>
              <a:buAutoNum type="arabicParenBoth"/>
            </a:pPr>
            <a:r>
              <a:rPr lang="en" sz="1300" dirty="0">
                <a:solidFill>
                  <a:srgbClr val="333333"/>
                </a:solidFill>
                <a:latin typeface="Open Sans"/>
                <a:ea typeface="Open Sans"/>
                <a:cs typeface="Open Sans"/>
                <a:sym typeface="Open Sans"/>
              </a:rPr>
              <a:t>determining the sample size needed to detect the</a:t>
            </a:r>
            <a:r>
              <a:rPr lang="en" sz="1300" b="1" dirty="0">
                <a:solidFill>
                  <a:srgbClr val="333333"/>
                </a:solidFill>
                <a:latin typeface="Open Sans"/>
                <a:ea typeface="Open Sans"/>
                <a:cs typeface="Open Sans"/>
                <a:sym typeface="Open Sans"/>
              </a:rPr>
              <a:t> minimum detectable effect (MDE)</a:t>
            </a:r>
            <a:r>
              <a:rPr lang="en" sz="1300" dirty="0">
                <a:solidFill>
                  <a:srgbClr val="333333"/>
                </a:solidFill>
                <a:latin typeface="Open Sans"/>
                <a:ea typeface="Open Sans"/>
                <a:cs typeface="Open Sans"/>
                <a:sym typeface="Open Sans"/>
              </a:rPr>
              <a:t> given other parameters, or </a:t>
            </a:r>
            <a:endParaRPr sz="1300" dirty="0">
              <a:solidFill>
                <a:srgbClr val="333333"/>
              </a:solidFill>
              <a:latin typeface="Open Sans"/>
              <a:ea typeface="Open Sans"/>
              <a:cs typeface="Open Sans"/>
              <a:sym typeface="Open Sans"/>
            </a:endParaRPr>
          </a:p>
          <a:p>
            <a:pPr marL="457200" lvl="0" indent="-311150" algn="l" rtl="0">
              <a:lnSpc>
                <a:spcPct val="175000"/>
              </a:lnSpc>
              <a:spcBef>
                <a:spcPts val="1200"/>
              </a:spcBef>
              <a:spcAft>
                <a:spcPts val="0"/>
              </a:spcAft>
              <a:buClr>
                <a:srgbClr val="333333"/>
              </a:buClr>
              <a:buSzPts val="1300"/>
              <a:buFont typeface="Open Sans"/>
              <a:buAutoNum type="arabicParenBoth"/>
            </a:pPr>
            <a:r>
              <a:rPr lang="en" sz="1300" dirty="0">
                <a:solidFill>
                  <a:srgbClr val="333333"/>
                </a:solidFill>
                <a:latin typeface="Open Sans"/>
                <a:ea typeface="Open Sans"/>
                <a:cs typeface="Open Sans"/>
                <a:sym typeface="Open Sans"/>
              </a:rPr>
              <a:t>determining the effect size that can be detected given a set sample size and other parameters. </a:t>
            </a:r>
            <a:endParaRPr sz="13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00000"/>
              </a:lnSpc>
              <a:spcBef>
                <a:spcPts val="1200"/>
              </a:spcBef>
              <a:spcAft>
                <a:spcPts val="0"/>
              </a:spcAft>
              <a:buNone/>
            </a:pPr>
            <a:endParaRPr dirty="0">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p:txBody>
      </p:sp>
      <p:sp>
        <p:nvSpPr>
          <p:cNvPr id="883" name="Google Shape;883;p109"/>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884" name="Google Shape;884;p109"/>
          <p:cNvSpPr txBox="1"/>
          <p:nvPr/>
        </p:nvSpPr>
        <p:spPr>
          <a:xfrm>
            <a:off x="0" y="4789500"/>
            <a:ext cx="703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alibri"/>
                <a:ea typeface="Calibri"/>
                <a:cs typeface="Calibri"/>
                <a:sym typeface="Calibri"/>
              </a:rPr>
              <a:t>Detailed technical resources: </a:t>
            </a:r>
            <a:r>
              <a:rPr lang="en" sz="1100" u="sng">
                <a:solidFill>
                  <a:schemeClr val="accent4"/>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https://www.povertyactionlab.org/resource/power-calculations</a:t>
            </a:r>
            <a:endParaRPr sz="1100" dirty="0">
              <a:latin typeface="Calibri"/>
              <a:ea typeface="Calibri"/>
              <a:cs typeface="Calibri"/>
              <a:sym typeface="Calibri"/>
            </a:endParaRPr>
          </a:p>
        </p:txBody>
      </p:sp>
      <p:sp>
        <p:nvSpPr>
          <p:cNvPr id="885" name="Google Shape;885;p109"/>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10"/>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Power calculation</a:t>
            </a:r>
            <a:endParaRPr dirty="0"/>
          </a:p>
        </p:txBody>
      </p:sp>
      <p:sp>
        <p:nvSpPr>
          <p:cNvPr id="891" name="Google Shape;891;p110"/>
          <p:cNvSpPr txBox="1">
            <a:spLocks noGrp="1"/>
          </p:cNvSpPr>
          <p:nvPr>
            <p:ph type="body" idx="1"/>
          </p:nvPr>
        </p:nvSpPr>
        <p:spPr>
          <a:xfrm>
            <a:off x="629250" y="2048861"/>
            <a:ext cx="7885500" cy="1703100"/>
          </a:xfrm>
          <a:prstGeom prst="rect">
            <a:avLst/>
          </a:prstGeom>
        </p:spPr>
        <p:txBody>
          <a:bodyPr spcFirstLastPara="1" wrap="square" lIns="91425" tIns="91425" rIns="91425" bIns="91425" anchor="t" anchorCtr="0">
            <a:noAutofit/>
          </a:bodyPr>
          <a:lstStyle/>
          <a:p>
            <a:pPr marL="0" lvl="0" indent="0" algn="l" rtl="0">
              <a:lnSpc>
                <a:spcPct val="175000"/>
              </a:lnSpc>
              <a:spcBef>
                <a:spcPts val="1200"/>
              </a:spcBef>
              <a:spcAft>
                <a:spcPts val="0"/>
              </a:spcAft>
              <a:buNone/>
            </a:pPr>
            <a:r>
              <a:rPr lang="en-US" sz="1200" b="1" dirty="0">
                <a:solidFill>
                  <a:srgbClr val="333333"/>
                </a:solidFill>
                <a:latin typeface="Open Sans"/>
                <a:ea typeface="Open Sans"/>
                <a:cs typeface="Open Sans"/>
                <a:sym typeface="Open Sans"/>
              </a:rPr>
              <a:t>Power calculations </a:t>
            </a:r>
            <a:r>
              <a:rPr lang="en-US" sz="1200" dirty="0">
                <a:solidFill>
                  <a:srgbClr val="333333"/>
                </a:solidFill>
                <a:latin typeface="Open Sans"/>
                <a:ea typeface="Open Sans"/>
                <a:cs typeface="Open Sans"/>
                <a:sym typeface="Open Sans"/>
              </a:rPr>
              <a:t>involve either (1) determining the sample size needed to detect the</a:t>
            </a:r>
            <a:r>
              <a:rPr lang="en-US" sz="1200" b="1" dirty="0">
                <a:solidFill>
                  <a:srgbClr val="333333"/>
                </a:solidFill>
                <a:latin typeface="Open Sans"/>
                <a:ea typeface="Open Sans"/>
                <a:cs typeface="Open Sans"/>
                <a:sym typeface="Open Sans"/>
              </a:rPr>
              <a:t> minimum detectable effect (MDE)</a:t>
            </a:r>
            <a:r>
              <a:rPr lang="en-US" sz="1200" dirty="0">
                <a:solidFill>
                  <a:srgbClr val="333333"/>
                </a:solidFill>
                <a:latin typeface="Open Sans"/>
                <a:ea typeface="Open Sans"/>
                <a:cs typeface="Open Sans"/>
                <a:sym typeface="Open Sans"/>
              </a:rPr>
              <a:t> given other parameters, or (2) determining the effect size that can be detected given a set sample size and other parameters. </a:t>
            </a:r>
          </a:p>
          <a:p>
            <a:pPr marL="0" lvl="0" indent="0" algn="l" rtl="0">
              <a:lnSpc>
                <a:spcPct val="100000"/>
              </a:lnSpc>
              <a:spcBef>
                <a:spcPts val="1200"/>
              </a:spcBef>
              <a:spcAft>
                <a:spcPts val="0"/>
              </a:spcAft>
              <a:buNone/>
            </a:pPr>
            <a:endParaRPr dirty="0">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p:txBody>
      </p:sp>
      <p:sp>
        <p:nvSpPr>
          <p:cNvPr id="892" name="Google Shape;892;p110"/>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893" name="Google Shape;893;p110"/>
          <p:cNvSpPr txBox="1"/>
          <p:nvPr/>
        </p:nvSpPr>
        <p:spPr>
          <a:xfrm>
            <a:off x="3079100" y="3387636"/>
            <a:ext cx="1630200" cy="446400"/>
          </a:xfrm>
          <a:prstGeom prst="rect">
            <a:avLst/>
          </a:prstGeom>
          <a:solidFill>
            <a:schemeClr val="accen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lt1"/>
                </a:solidFill>
                <a:latin typeface="Open Sans"/>
                <a:ea typeface="Open Sans"/>
                <a:cs typeface="Open Sans"/>
                <a:sym typeface="Open Sans"/>
              </a:rPr>
              <a:t>More power</a:t>
            </a:r>
            <a:endParaRPr sz="1700" b="1" dirty="0">
              <a:solidFill>
                <a:schemeClr val="lt1"/>
              </a:solidFill>
              <a:latin typeface="Open Sans"/>
              <a:ea typeface="Open Sans"/>
              <a:cs typeface="Open Sans"/>
              <a:sym typeface="Open Sans"/>
            </a:endParaRPr>
          </a:p>
        </p:txBody>
      </p:sp>
      <p:sp>
        <p:nvSpPr>
          <p:cNvPr id="894" name="Google Shape;894;p110"/>
          <p:cNvSpPr txBox="1"/>
          <p:nvPr/>
        </p:nvSpPr>
        <p:spPr>
          <a:xfrm>
            <a:off x="3024500" y="4321261"/>
            <a:ext cx="1739400" cy="446400"/>
          </a:xfrm>
          <a:prstGeom prst="rect">
            <a:avLst/>
          </a:prstGeom>
          <a:solidFill>
            <a:schemeClr val="accen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lt1"/>
                </a:solidFill>
                <a:latin typeface="Open Sans"/>
                <a:ea typeface="Open Sans"/>
                <a:cs typeface="Open Sans"/>
                <a:sym typeface="Open Sans"/>
              </a:rPr>
              <a:t>Smaller MDE</a:t>
            </a:r>
            <a:endParaRPr sz="1700" b="1" dirty="0">
              <a:solidFill>
                <a:schemeClr val="lt1"/>
              </a:solidFill>
              <a:latin typeface="Open Sans"/>
              <a:ea typeface="Open Sans"/>
              <a:cs typeface="Open Sans"/>
              <a:sym typeface="Open Sans"/>
            </a:endParaRPr>
          </a:p>
        </p:txBody>
      </p:sp>
      <p:pic>
        <p:nvPicPr>
          <p:cNvPr id="895" name="Google Shape;895;p110"/>
          <p:cNvPicPr preferRelativeResize="0"/>
          <p:nvPr/>
        </p:nvPicPr>
        <p:blipFill>
          <a:blip r:embed="rId3">
            <a:alphaModFix/>
          </a:blip>
          <a:stretch>
            <a:fillRect/>
          </a:stretch>
        </p:blipFill>
        <p:spPr>
          <a:xfrm>
            <a:off x="5119100" y="3508311"/>
            <a:ext cx="1042875" cy="1042875"/>
          </a:xfrm>
          <a:prstGeom prst="rect">
            <a:avLst/>
          </a:prstGeom>
          <a:noFill/>
          <a:ln>
            <a:noFill/>
          </a:ln>
        </p:spPr>
      </p:pic>
      <p:sp>
        <p:nvSpPr>
          <p:cNvPr id="896" name="Google Shape;896;p110"/>
          <p:cNvSpPr txBox="1"/>
          <p:nvPr/>
        </p:nvSpPr>
        <p:spPr>
          <a:xfrm>
            <a:off x="0" y="4789500"/>
            <a:ext cx="703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alibri"/>
                <a:ea typeface="Calibri"/>
                <a:cs typeface="Calibri"/>
                <a:sym typeface="Calibri"/>
              </a:rPr>
              <a:t>Detailed technical resources: </a:t>
            </a:r>
            <a:r>
              <a:rPr lang="en" sz="1100" u="sng">
                <a:solidFill>
                  <a:schemeClr val="accent4"/>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https://www.povertyactionlab.org/resource/power-calculations</a:t>
            </a:r>
            <a:endParaRPr sz="1100" dirty="0">
              <a:latin typeface="Calibri"/>
              <a:ea typeface="Calibri"/>
              <a:cs typeface="Calibri"/>
              <a:sym typeface="Calibri"/>
            </a:endParaRPr>
          </a:p>
        </p:txBody>
      </p:sp>
      <p:sp>
        <p:nvSpPr>
          <p:cNvPr id="897" name="Google Shape;897;p110"/>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
        <p:nvSpPr>
          <p:cNvPr id="3" name="TextBox 2">
            <a:extLst>
              <a:ext uri="{FF2B5EF4-FFF2-40B4-BE49-F238E27FC236}">
                <a16:creationId xmlns:a16="http://schemas.microsoft.com/office/drawing/2014/main" id="{7114C97F-F545-C0EA-E1C9-1A8D6EBFA8F3}"/>
              </a:ext>
            </a:extLst>
          </p:cNvPr>
          <p:cNvSpPr txBox="1"/>
          <p:nvPr/>
        </p:nvSpPr>
        <p:spPr>
          <a:xfrm>
            <a:off x="686400" y="1340314"/>
            <a:ext cx="7339093" cy="697627"/>
          </a:xfrm>
          <a:prstGeom prst="rect">
            <a:avLst/>
          </a:prstGeom>
          <a:noFill/>
        </p:spPr>
        <p:txBody>
          <a:bodyPr wrap="square">
            <a:spAutoFit/>
          </a:bodyPr>
          <a:lstStyle/>
          <a:p>
            <a:pPr marL="0" lvl="0" indent="0" algn="l" rtl="0">
              <a:lnSpc>
                <a:spcPct val="175000"/>
              </a:lnSpc>
              <a:spcBef>
                <a:spcPts val="1200"/>
              </a:spcBef>
              <a:spcAft>
                <a:spcPts val="0"/>
              </a:spcAft>
              <a:buNone/>
            </a:pPr>
            <a:r>
              <a:rPr lang="en-US" sz="1200" dirty="0">
                <a:solidFill>
                  <a:srgbClr val="333333"/>
                </a:solidFill>
                <a:latin typeface="Open Sans"/>
                <a:ea typeface="Open Sans"/>
                <a:cs typeface="Open Sans"/>
                <a:sym typeface="Open Sans"/>
              </a:rPr>
              <a:t>The sensitivity of an experiment to detect differences between the treatment and the control groups is measured by </a:t>
            </a:r>
            <a:r>
              <a:rPr lang="en-US" sz="1200" b="1" dirty="0">
                <a:solidFill>
                  <a:srgbClr val="333333"/>
                </a:solidFill>
                <a:latin typeface="Open Sans"/>
                <a:ea typeface="Open Sans"/>
                <a:cs typeface="Open Sans"/>
                <a:sym typeface="Open Sans"/>
              </a:rPr>
              <a:t>statistical power. </a:t>
            </a:r>
            <a:r>
              <a:rPr lang="en-US" sz="1200" dirty="0">
                <a:solidFill>
                  <a:srgbClr val="333333"/>
                </a:solidFill>
                <a:latin typeface="Open Sans"/>
                <a:ea typeface="Open Sans"/>
                <a:cs typeface="Open Sans"/>
                <a:sym typeface="Open San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0" build="p"/>
      <p:bldP spid="893" grpId="0" animBg="1"/>
      <p:bldP spid="894" grpId="0" animBg="1"/>
      <p:bldP spid="896" grpId="0"/>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1"/>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Components of power calculation</a:t>
            </a:r>
            <a:endParaRPr dirty="0"/>
          </a:p>
        </p:txBody>
      </p:sp>
      <p:sp>
        <p:nvSpPr>
          <p:cNvPr id="903" name="Google Shape;903;p111"/>
          <p:cNvSpPr txBox="1">
            <a:spLocks noGrp="1"/>
          </p:cNvSpPr>
          <p:nvPr>
            <p:ph type="body" idx="1"/>
          </p:nvPr>
        </p:nvSpPr>
        <p:spPr>
          <a:xfrm>
            <a:off x="202250" y="1101900"/>
            <a:ext cx="8369700" cy="3432000"/>
          </a:xfrm>
          <a:prstGeom prst="rect">
            <a:avLst/>
          </a:prstGeom>
        </p:spPr>
        <p:txBody>
          <a:bodyPr spcFirstLastPara="1" wrap="square" lIns="91425" tIns="91425" rIns="91425" bIns="91425" anchor="t" anchorCtr="0">
            <a:noAutofit/>
          </a:bodyPr>
          <a:lstStyle/>
          <a:p>
            <a:pPr marL="0" lvl="0" indent="0" algn="l" rtl="0">
              <a:lnSpc>
                <a:spcPct val="175000"/>
              </a:lnSpc>
              <a:spcBef>
                <a:spcPts val="1200"/>
              </a:spcBef>
              <a:spcAft>
                <a:spcPts val="0"/>
              </a:spcAft>
              <a:buNone/>
            </a:pPr>
            <a:r>
              <a:rPr lang="en" sz="1200" i="1" dirty="0">
                <a:solidFill>
                  <a:srgbClr val="333333"/>
                </a:solidFill>
                <a:latin typeface="Open Sans"/>
                <a:ea typeface="Open Sans"/>
                <a:cs typeface="Open Sans"/>
                <a:sym typeface="Open Sans"/>
              </a:rPr>
              <a:t>Components of power calculations include:</a:t>
            </a:r>
            <a:endParaRPr sz="1200" i="1" dirty="0">
              <a:solidFill>
                <a:srgbClr val="333333"/>
              </a:solidFill>
              <a:latin typeface="Open Sans"/>
              <a:ea typeface="Open Sans"/>
              <a:cs typeface="Open Sans"/>
              <a:sym typeface="Open Sans"/>
            </a:endParaRPr>
          </a:p>
          <a:p>
            <a:pPr marL="457200" lvl="0" indent="-304800" algn="l" rtl="0">
              <a:lnSpc>
                <a:spcPct val="175000"/>
              </a:lnSpc>
              <a:spcBef>
                <a:spcPts val="1200"/>
              </a:spcBef>
              <a:spcAft>
                <a:spcPts val="0"/>
              </a:spcAft>
              <a:buClr>
                <a:srgbClr val="333333"/>
              </a:buClr>
              <a:buSzPts val="1200"/>
              <a:buFont typeface="Open Sans"/>
              <a:buChar char="●"/>
            </a:pPr>
            <a:r>
              <a:rPr lang="en" sz="1200" b="1" dirty="0">
                <a:solidFill>
                  <a:srgbClr val="333333"/>
                </a:solidFill>
                <a:latin typeface="Open Sans"/>
                <a:ea typeface="Open Sans"/>
                <a:cs typeface="Open Sans"/>
                <a:sym typeface="Open Sans"/>
              </a:rPr>
              <a:t>Significance:</a:t>
            </a:r>
            <a:r>
              <a:rPr lang="en" sz="1200" dirty="0">
                <a:solidFill>
                  <a:srgbClr val="333333"/>
                </a:solidFill>
                <a:latin typeface="Open Sans"/>
                <a:ea typeface="Open Sans"/>
                <a:cs typeface="Open Sans"/>
                <a:sym typeface="Open Sans"/>
              </a:rPr>
              <a:t> Typically set at 5% (meaning you are 95% confident the results identified in the RCT are not just by chance)</a:t>
            </a:r>
            <a:endParaRPr sz="1200" dirty="0">
              <a:solidFill>
                <a:srgbClr val="333333"/>
              </a:solidFill>
              <a:latin typeface="Open Sans"/>
              <a:ea typeface="Open Sans"/>
              <a:cs typeface="Open Sans"/>
              <a:sym typeface="Open Sans"/>
            </a:endParaRPr>
          </a:p>
          <a:p>
            <a:pPr marL="457200" lvl="0" indent="-304800" algn="l" rtl="0">
              <a:lnSpc>
                <a:spcPct val="175000"/>
              </a:lnSpc>
              <a:spcBef>
                <a:spcPts val="0"/>
              </a:spcBef>
              <a:spcAft>
                <a:spcPts val="0"/>
              </a:spcAft>
              <a:buClr>
                <a:srgbClr val="333333"/>
              </a:buClr>
              <a:buSzPts val="1200"/>
              <a:buFont typeface="Open Sans"/>
              <a:buChar char="●"/>
            </a:pPr>
            <a:r>
              <a:rPr lang="en" sz="1200" b="1" dirty="0">
                <a:solidFill>
                  <a:srgbClr val="333333"/>
                </a:solidFill>
                <a:latin typeface="Open Sans"/>
                <a:ea typeface="Open Sans"/>
                <a:cs typeface="Open Sans"/>
                <a:sym typeface="Open Sans"/>
              </a:rPr>
              <a:t>Power:</a:t>
            </a:r>
            <a:r>
              <a:rPr lang="en" sz="1200" dirty="0">
                <a:solidFill>
                  <a:srgbClr val="333333"/>
                </a:solidFill>
                <a:latin typeface="Open Sans"/>
                <a:ea typeface="Open Sans"/>
                <a:cs typeface="Open Sans"/>
                <a:sym typeface="Open Sans"/>
              </a:rPr>
              <a:t> Typically set at 0.8 (acceptable level of power)</a:t>
            </a:r>
            <a:endParaRPr sz="1200" dirty="0">
              <a:solidFill>
                <a:srgbClr val="333333"/>
              </a:solidFill>
              <a:latin typeface="Open Sans"/>
              <a:ea typeface="Open Sans"/>
              <a:cs typeface="Open Sans"/>
              <a:sym typeface="Open Sans"/>
            </a:endParaRPr>
          </a:p>
          <a:p>
            <a:pPr marL="457200" lvl="0" indent="-304800" algn="l" rtl="0">
              <a:lnSpc>
                <a:spcPct val="175000"/>
              </a:lnSpc>
              <a:spcBef>
                <a:spcPts val="0"/>
              </a:spcBef>
              <a:spcAft>
                <a:spcPts val="0"/>
              </a:spcAft>
              <a:buClr>
                <a:srgbClr val="333333"/>
              </a:buClr>
              <a:buSzPts val="1200"/>
              <a:buFont typeface="Open Sans"/>
              <a:buChar char="●"/>
            </a:pPr>
            <a:r>
              <a:rPr lang="en" sz="1200" b="1" dirty="0">
                <a:solidFill>
                  <a:srgbClr val="333333"/>
                </a:solidFill>
                <a:latin typeface="Open Sans"/>
                <a:ea typeface="Open Sans"/>
                <a:cs typeface="Open Sans"/>
                <a:sym typeface="Open Sans"/>
              </a:rPr>
              <a:t>Minimum detectable effect (MDE): </a:t>
            </a:r>
            <a:r>
              <a:rPr lang="en" sz="1200" dirty="0">
                <a:solidFill>
                  <a:srgbClr val="333333"/>
                </a:solidFill>
                <a:latin typeface="Open Sans"/>
                <a:ea typeface="Open Sans"/>
                <a:cs typeface="Open Sans"/>
                <a:sym typeface="Open Sans"/>
              </a:rPr>
              <a:t>Minimum magnitude of changes that the RCT can detect</a:t>
            </a:r>
            <a:endParaRPr sz="1200" dirty="0">
              <a:solidFill>
                <a:srgbClr val="333333"/>
              </a:solidFill>
              <a:latin typeface="Open Sans"/>
              <a:ea typeface="Open Sans"/>
              <a:cs typeface="Open Sans"/>
              <a:sym typeface="Open Sans"/>
            </a:endParaRPr>
          </a:p>
          <a:p>
            <a:pPr marL="457200" lvl="0" indent="-304800" algn="l" rtl="0">
              <a:lnSpc>
                <a:spcPct val="175000"/>
              </a:lnSpc>
              <a:spcBef>
                <a:spcPts val="0"/>
              </a:spcBef>
              <a:spcAft>
                <a:spcPts val="0"/>
              </a:spcAft>
              <a:buClr>
                <a:srgbClr val="333333"/>
              </a:buClr>
              <a:buSzPts val="1200"/>
              <a:buFont typeface="Open Sans"/>
              <a:buChar char="●"/>
            </a:pPr>
            <a:r>
              <a:rPr lang="en" sz="1200" b="1" dirty="0">
                <a:solidFill>
                  <a:srgbClr val="333333"/>
                </a:solidFill>
                <a:latin typeface="Open Sans"/>
                <a:ea typeface="Open Sans"/>
                <a:cs typeface="Open Sans"/>
                <a:sym typeface="Open Sans"/>
              </a:rPr>
              <a:t>Sample size</a:t>
            </a:r>
            <a:endParaRPr sz="1200" b="1" dirty="0">
              <a:solidFill>
                <a:srgbClr val="333333"/>
              </a:solidFill>
              <a:latin typeface="Open Sans"/>
              <a:ea typeface="Open Sans"/>
              <a:cs typeface="Open Sans"/>
              <a:sym typeface="Open Sans"/>
            </a:endParaRPr>
          </a:p>
          <a:p>
            <a:pPr marL="457200" lvl="0" indent="-304800" algn="l" rtl="0">
              <a:lnSpc>
                <a:spcPct val="175000"/>
              </a:lnSpc>
              <a:spcBef>
                <a:spcPts val="0"/>
              </a:spcBef>
              <a:spcAft>
                <a:spcPts val="0"/>
              </a:spcAft>
              <a:buClr>
                <a:srgbClr val="333333"/>
              </a:buClr>
              <a:buSzPts val="1200"/>
              <a:buFont typeface="Open Sans"/>
              <a:buChar char="●"/>
            </a:pPr>
            <a:r>
              <a:rPr lang="en" sz="1200" b="1" dirty="0">
                <a:solidFill>
                  <a:srgbClr val="333333"/>
                </a:solidFill>
                <a:latin typeface="Open Sans"/>
                <a:ea typeface="Open Sans"/>
                <a:cs typeface="Open Sans"/>
                <a:sym typeface="Open Sans"/>
              </a:rPr>
              <a:t>Variance of outcome variable: </a:t>
            </a:r>
            <a:r>
              <a:rPr lang="en" sz="1200" dirty="0">
                <a:solidFill>
                  <a:srgbClr val="333333"/>
                </a:solidFill>
                <a:latin typeface="Open Sans"/>
                <a:ea typeface="Open Sans"/>
                <a:cs typeface="Open Sans"/>
                <a:sym typeface="Open Sans"/>
              </a:rPr>
              <a:t>How much does the outcome varies across your population</a:t>
            </a:r>
            <a:endParaRPr sz="1200" dirty="0">
              <a:solidFill>
                <a:srgbClr val="333333"/>
              </a:solidFill>
              <a:latin typeface="Open Sans"/>
              <a:ea typeface="Open Sans"/>
              <a:cs typeface="Open Sans"/>
              <a:sym typeface="Open Sans"/>
            </a:endParaRPr>
          </a:p>
          <a:p>
            <a:pPr marL="457200" lvl="0" indent="-304800" algn="l" rtl="0">
              <a:lnSpc>
                <a:spcPct val="175000"/>
              </a:lnSpc>
              <a:spcBef>
                <a:spcPts val="0"/>
              </a:spcBef>
              <a:spcAft>
                <a:spcPts val="0"/>
              </a:spcAft>
              <a:buClr>
                <a:srgbClr val="333333"/>
              </a:buClr>
              <a:buSzPts val="1200"/>
              <a:buFont typeface="Open Sans"/>
              <a:buChar char="●"/>
            </a:pPr>
            <a:r>
              <a:rPr lang="en" sz="1200" b="1" dirty="0">
                <a:solidFill>
                  <a:srgbClr val="333333"/>
                </a:solidFill>
                <a:latin typeface="Open Sans"/>
                <a:ea typeface="Open Sans"/>
                <a:cs typeface="Open Sans"/>
                <a:sym typeface="Open Sans"/>
              </a:rPr>
              <a:t>Treatment allocation: </a:t>
            </a:r>
            <a:r>
              <a:rPr lang="en" sz="1200" dirty="0">
                <a:solidFill>
                  <a:srgbClr val="333333"/>
                </a:solidFill>
                <a:latin typeface="Open Sans"/>
                <a:ea typeface="Open Sans"/>
                <a:cs typeface="Open Sans"/>
                <a:sym typeface="Open Sans"/>
              </a:rPr>
              <a:t>Equal number of units in each group or not</a:t>
            </a:r>
            <a:endParaRPr sz="1200" dirty="0">
              <a:solidFill>
                <a:srgbClr val="333333"/>
              </a:solidFill>
              <a:latin typeface="Open Sans"/>
              <a:ea typeface="Open Sans"/>
              <a:cs typeface="Open Sans"/>
              <a:sym typeface="Open Sans"/>
            </a:endParaRPr>
          </a:p>
          <a:p>
            <a:pPr marL="457200" lvl="0" indent="-304800" algn="l" rtl="0">
              <a:lnSpc>
                <a:spcPct val="175000"/>
              </a:lnSpc>
              <a:spcBef>
                <a:spcPts val="0"/>
              </a:spcBef>
              <a:spcAft>
                <a:spcPts val="0"/>
              </a:spcAft>
              <a:buClr>
                <a:srgbClr val="333333"/>
              </a:buClr>
              <a:buSzPts val="1200"/>
              <a:buFont typeface="Open Sans"/>
              <a:buChar char="●"/>
            </a:pPr>
            <a:r>
              <a:rPr lang="en" sz="1200" b="1" dirty="0">
                <a:solidFill>
                  <a:srgbClr val="333333"/>
                </a:solidFill>
                <a:latin typeface="Open Sans"/>
                <a:ea typeface="Open Sans"/>
                <a:cs typeface="Open Sans"/>
                <a:sym typeface="Open Sans"/>
              </a:rPr>
              <a:t>Intra-cluster correlation coefficient: </a:t>
            </a:r>
            <a:r>
              <a:rPr lang="en" sz="1200" dirty="0">
                <a:solidFill>
                  <a:srgbClr val="333333"/>
                </a:solidFill>
                <a:latin typeface="Open Sans"/>
                <a:ea typeface="Open Sans"/>
                <a:cs typeface="Open Sans"/>
                <a:sym typeface="Open Sans"/>
              </a:rPr>
              <a:t>How similar are units within the sample cluster (e.g. HHs in the same barangay)</a:t>
            </a:r>
            <a:endParaRPr sz="1820" dirty="0">
              <a:solidFill>
                <a:srgbClr val="000000"/>
              </a:solidFill>
              <a:latin typeface="Calibri"/>
              <a:ea typeface="Calibri"/>
              <a:cs typeface="Calibri"/>
              <a:sym typeface="Calibri"/>
            </a:endParaRPr>
          </a:p>
        </p:txBody>
      </p:sp>
      <p:sp>
        <p:nvSpPr>
          <p:cNvPr id="904" name="Google Shape;904;p11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905" name="Google Shape;905;p111"/>
          <p:cNvSpPr txBox="1"/>
          <p:nvPr/>
        </p:nvSpPr>
        <p:spPr>
          <a:xfrm>
            <a:off x="0" y="4620300"/>
            <a:ext cx="7603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alibri"/>
                <a:ea typeface="Calibri"/>
                <a:cs typeface="Calibri"/>
                <a:sym typeface="Calibri"/>
              </a:rPr>
              <a:t>Stata/R codes:</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en" sz="1100" u="sng">
                <a:solidFill>
                  <a:schemeClr val="accent4"/>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https://github.com/J-PAL/Sample_Size_and_Power</a:t>
            </a:r>
            <a:endParaRPr sz="700" dirty="0">
              <a:latin typeface="Calibri"/>
              <a:ea typeface="Calibri"/>
              <a:cs typeface="Calibri"/>
              <a:sym typeface="Calibri"/>
            </a:endParaRPr>
          </a:p>
        </p:txBody>
      </p:sp>
      <p:sp>
        <p:nvSpPr>
          <p:cNvPr id="906" name="Google Shape;906;p111"/>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12"/>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pic>
        <p:nvPicPr>
          <p:cNvPr id="912" name="Google Shape;912;p112"/>
          <p:cNvPicPr preferRelativeResize="0"/>
          <p:nvPr/>
        </p:nvPicPr>
        <p:blipFill>
          <a:blip r:embed="rId3">
            <a:alphaModFix/>
          </a:blip>
          <a:stretch>
            <a:fillRect/>
          </a:stretch>
        </p:blipFill>
        <p:spPr>
          <a:xfrm>
            <a:off x="633950" y="1145925"/>
            <a:ext cx="8057051" cy="3307150"/>
          </a:xfrm>
          <a:prstGeom prst="rect">
            <a:avLst/>
          </a:prstGeom>
          <a:noFill/>
          <a:ln>
            <a:noFill/>
          </a:ln>
        </p:spPr>
      </p:pic>
      <p:sp>
        <p:nvSpPr>
          <p:cNvPr id="913" name="Google Shape;913;p112"/>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13"/>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Components of power calculation</a:t>
            </a:r>
            <a:endParaRPr dirty="0"/>
          </a:p>
        </p:txBody>
      </p:sp>
      <p:sp>
        <p:nvSpPr>
          <p:cNvPr id="919" name="Google Shape;919;p113"/>
          <p:cNvSpPr txBox="1">
            <a:spLocks noGrp="1"/>
          </p:cNvSpPr>
          <p:nvPr>
            <p:ph type="body" idx="1"/>
          </p:nvPr>
        </p:nvSpPr>
        <p:spPr>
          <a:xfrm>
            <a:off x="686400" y="1101900"/>
            <a:ext cx="7885500" cy="16215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b="1">
                <a:solidFill>
                  <a:srgbClr val="333333"/>
                </a:solidFill>
                <a:latin typeface="Open Sans"/>
                <a:ea typeface="Open Sans"/>
                <a:cs typeface="Open Sans"/>
                <a:sym typeface="Open Sans"/>
              </a:rPr>
              <a:t>Take-up, noncompliance, and attrition:</a:t>
            </a:r>
            <a:r>
              <a:rPr lang="en" sz="1200">
                <a:solidFill>
                  <a:srgbClr val="333333"/>
                </a:solidFill>
                <a:latin typeface="Open Sans"/>
                <a:ea typeface="Open Sans"/>
                <a:cs typeface="Open Sans"/>
                <a:sym typeface="Open Sans"/>
              </a:rPr>
              <a:t> Noncompliance effectively dilutes the treatment effect estimate, with either the </a:t>
            </a:r>
            <a:r>
              <a:rPr lang="en" sz="1200" b="1">
                <a:solidFill>
                  <a:srgbClr val="333333"/>
                </a:solidFill>
                <a:latin typeface="Open Sans"/>
                <a:ea typeface="Open Sans"/>
                <a:cs typeface="Open Sans"/>
                <a:sym typeface="Open Sans"/>
              </a:rPr>
              <a:t>treatment group</a:t>
            </a:r>
            <a:r>
              <a:rPr lang="en" sz="1200">
                <a:solidFill>
                  <a:srgbClr val="333333"/>
                </a:solidFill>
                <a:latin typeface="Open Sans"/>
                <a:ea typeface="Open Sans"/>
                <a:cs typeface="Open Sans"/>
                <a:sym typeface="Open Sans"/>
              </a:rPr>
              <a:t> including units that were </a:t>
            </a:r>
            <a:r>
              <a:rPr lang="en" sz="1200" b="1">
                <a:solidFill>
                  <a:srgbClr val="333333"/>
                </a:solidFill>
                <a:latin typeface="Open Sans"/>
                <a:ea typeface="Open Sans"/>
                <a:cs typeface="Open Sans"/>
                <a:sym typeface="Open Sans"/>
              </a:rPr>
              <a:t>not treated</a:t>
            </a:r>
            <a:r>
              <a:rPr lang="en" sz="1200">
                <a:solidFill>
                  <a:srgbClr val="333333"/>
                </a:solidFill>
                <a:latin typeface="Open Sans"/>
                <a:ea typeface="Open Sans"/>
                <a:cs typeface="Open Sans"/>
                <a:sym typeface="Open Sans"/>
              </a:rPr>
              <a:t>, the </a:t>
            </a:r>
            <a:r>
              <a:rPr lang="en" sz="1200" b="1">
                <a:solidFill>
                  <a:srgbClr val="333333"/>
                </a:solidFill>
                <a:latin typeface="Open Sans"/>
                <a:ea typeface="Open Sans"/>
                <a:cs typeface="Open Sans"/>
                <a:sym typeface="Open Sans"/>
              </a:rPr>
              <a:t>control group</a:t>
            </a:r>
            <a:r>
              <a:rPr lang="en" sz="1200">
                <a:solidFill>
                  <a:srgbClr val="333333"/>
                </a:solidFill>
                <a:latin typeface="Open Sans"/>
                <a:ea typeface="Open Sans"/>
                <a:cs typeface="Open Sans"/>
                <a:sym typeface="Open Sans"/>
              </a:rPr>
              <a:t> including units that were </a:t>
            </a:r>
            <a:r>
              <a:rPr lang="en" sz="1200" b="1">
                <a:solidFill>
                  <a:srgbClr val="333333"/>
                </a:solidFill>
                <a:latin typeface="Open Sans"/>
                <a:ea typeface="Open Sans"/>
                <a:cs typeface="Open Sans"/>
                <a:sym typeface="Open Sans"/>
              </a:rPr>
              <a:t>treated</a:t>
            </a:r>
            <a:r>
              <a:rPr lang="en" sz="1200">
                <a:solidFill>
                  <a:srgbClr val="333333"/>
                </a:solidFill>
                <a:latin typeface="Open Sans"/>
                <a:ea typeface="Open Sans"/>
                <a:cs typeface="Open Sans"/>
                <a:sym typeface="Open Sans"/>
              </a:rPr>
              <a:t>, or both. This requires a larger sample size to detect the MDE.</a:t>
            </a:r>
            <a:endParaRPr sz="1200" i="1" dirty="0">
              <a:solidFill>
                <a:srgbClr val="333333"/>
              </a:solidFill>
              <a:latin typeface="Open Sans"/>
              <a:ea typeface="Open Sans"/>
              <a:cs typeface="Open Sans"/>
              <a:sym typeface="Open Sans"/>
            </a:endParaRPr>
          </a:p>
        </p:txBody>
      </p:sp>
      <p:sp>
        <p:nvSpPr>
          <p:cNvPr id="920" name="Google Shape;920;p113"/>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921" name="Google Shape;921;p113"/>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14"/>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Power calculation - practical tips</a:t>
            </a:r>
            <a:endParaRPr dirty="0"/>
          </a:p>
        </p:txBody>
      </p:sp>
      <p:sp>
        <p:nvSpPr>
          <p:cNvPr id="927" name="Google Shape;927;p114"/>
          <p:cNvSpPr txBox="1">
            <a:spLocks noGrp="1"/>
          </p:cNvSpPr>
          <p:nvPr>
            <p:ph type="body" idx="1"/>
          </p:nvPr>
        </p:nvSpPr>
        <p:spPr>
          <a:xfrm>
            <a:off x="719125" y="1168550"/>
            <a:ext cx="7885500" cy="3255000"/>
          </a:xfrm>
          <a:prstGeom prst="rect">
            <a:avLst/>
          </a:prstGeom>
        </p:spPr>
        <p:txBody>
          <a:bodyPr spcFirstLastPara="1" wrap="square" lIns="91425" tIns="91425" rIns="91425" bIns="91425" anchor="t" anchorCtr="0">
            <a:noAutofit/>
          </a:bodyPr>
          <a:lstStyle/>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00000"/>
              </a:lnSpc>
              <a:spcBef>
                <a:spcPts val="1200"/>
              </a:spcBef>
              <a:spcAft>
                <a:spcPts val="0"/>
              </a:spcAft>
              <a:buNone/>
            </a:pPr>
            <a:endParaRPr dirty="0">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p:txBody>
      </p:sp>
      <p:sp>
        <p:nvSpPr>
          <p:cNvPr id="928" name="Google Shape;928;p114"/>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929" name="Google Shape;929;p114"/>
          <p:cNvSpPr txBox="1">
            <a:spLocks noGrp="1"/>
          </p:cNvSpPr>
          <p:nvPr>
            <p:ph type="body" idx="1"/>
          </p:nvPr>
        </p:nvSpPr>
        <p:spPr>
          <a:xfrm>
            <a:off x="686400" y="1101900"/>
            <a:ext cx="7885500" cy="16215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solidFill>
                  <a:srgbClr val="333333"/>
                </a:solidFill>
                <a:latin typeface="Open Sans"/>
                <a:ea typeface="Open Sans"/>
                <a:cs typeface="Open Sans"/>
                <a:sym typeface="Open Sans"/>
              </a:rPr>
              <a:t>Some components of power calculations are based on</a:t>
            </a:r>
            <a:r>
              <a:rPr lang="en" sz="1200" b="1">
                <a:solidFill>
                  <a:srgbClr val="333333"/>
                </a:solidFill>
                <a:latin typeface="Open Sans"/>
                <a:ea typeface="Open Sans"/>
                <a:cs typeface="Open Sans"/>
                <a:sym typeface="Open Sans"/>
              </a:rPr>
              <a:t> decisions or assumptions</a:t>
            </a:r>
            <a:r>
              <a:rPr lang="en" sz="1200">
                <a:solidFill>
                  <a:srgbClr val="333333"/>
                </a:solidFill>
                <a:latin typeface="Open Sans"/>
                <a:ea typeface="Open Sans"/>
                <a:cs typeface="Open Sans"/>
                <a:sym typeface="Open Sans"/>
              </a:rPr>
              <a:t> made by the researcher and partner, while others are calculated using </a:t>
            </a:r>
            <a:r>
              <a:rPr lang="en" sz="1200" b="1">
                <a:solidFill>
                  <a:srgbClr val="333333"/>
                </a:solidFill>
                <a:latin typeface="Open Sans"/>
                <a:ea typeface="Open Sans"/>
                <a:cs typeface="Open Sans"/>
                <a:sym typeface="Open Sans"/>
              </a:rPr>
              <a:t>existing data</a:t>
            </a:r>
            <a:r>
              <a:rPr lang="en" sz="1200">
                <a:solidFill>
                  <a:srgbClr val="333333"/>
                </a:solidFill>
                <a:latin typeface="Open Sans"/>
                <a:ea typeface="Open Sans"/>
                <a:cs typeface="Open Sans"/>
                <a:sym typeface="Open Sans"/>
              </a:rPr>
              <a:t>.</a:t>
            </a:r>
            <a:endParaRPr sz="1200" i="1" dirty="0">
              <a:solidFill>
                <a:srgbClr val="333333"/>
              </a:solidFill>
              <a:latin typeface="Open Sans"/>
              <a:ea typeface="Open Sans"/>
              <a:cs typeface="Open Sans"/>
              <a:sym typeface="Open Sans"/>
            </a:endParaRPr>
          </a:p>
        </p:txBody>
      </p:sp>
      <p:sp>
        <p:nvSpPr>
          <p:cNvPr id="930" name="Google Shape;930;p114"/>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15"/>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Power calculation - practical tips</a:t>
            </a:r>
            <a:endParaRPr dirty="0"/>
          </a:p>
        </p:txBody>
      </p:sp>
      <p:sp>
        <p:nvSpPr>
          <p:cNvPr id="936" name="Google Shape;936;p115"/>
          <p:cNvSpPr txBox="1">
            <a:spLocks noGrp="1"/>
          </p:cNvSpPr>
          <p:nvPr>
            <p:ph type="body" idx="1"/>
          </p:nvPr>
        </p:nvSpPr>
        <p:spPr>
          <a:xfrm>
            <a:off x="719125" y="1168550"/>
            <a:ext cx="7885500" cy="3255000"/>
          </a:xfrm>
          <a:prstGeom prst="rect">
            <a:avLst/>
          </a:prstGeom>
        </p:spPr>
        <p:txBody>
          <a:bodyPr spcFirstLastPara="1" wrap="square" lIns="91425" tIns="91425" rIns="91425" bIns="91425" anchor="t" anchorCtr="0">
            <a:noAutofit/>
          </a:bodyPr>
          <a:lstStyle/>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00000"/>
              </a:lnSpc>
              <a:spcBef>
                <a:spcPts val="1200"/>
              </a:spcBef>
              <a:spcAft>
                <a:spcPts val="0"/>
              </a:spcAft>
              <a:buNone/>
            </a:pPr>
            <a:endParaRPr dirty="0">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p:txBody>
      </p:sp>
      <p:sp>
        <p:nvSpPr>
          <p:cNvPr id="937" name="Google Shape;937;p115"/>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938" name="Google Shape;938;p115"/>
          <p:cNvSpPr txBox="1">
            <a:spLocks noGrp="1"/>
          </p:cNvSpPr>
          <p:nvPr>
            <p:ph type="body" idx="1"/>
          </p:nvPr>
        </p:nvSpPr>
        <p:spPr>
          <a:xfrm>
            <a:off x="481225" y="1101900"/>
            <a:ext cx="8090700" cy="38010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b="1" dirty="0">
                <a:solidFill>
                  <a:srgbClr val="0070C0"/>
                </a:solidFill>
                <a:latin typeface="Open Sans"/>
                <a:ea typeface="Open Sans"/>
                <a:cs typeface="Open Sans"/>
                <a:sym typeface="Open Sans"/>
              </a:rPr>
              <a:t>Based on decisions or assumptions</a:t>
            </a:r>
            <a:endParaRPr sz="1200" b="1" dirty="0">
              <a:solidFill>
                <a:srgbClr val="0070C0"/>
              </a:solidFill>
              <a:latin typeface="Open Sans"/>
              <a:ea typeface="Open Sans"/>
              <a:cs typeface="Open Sans"/>
              <a:sym typeface="Open Sans"/>
            </a:endParaRPr>
          </a:p>
          <a:p>
            <a:pPr marL="0" lvl="0" indent="0" algn="l" rtl="0">
              <a:lnSpc>
                <a:spcPct val="115000"/>
              </a:lnSpc>
              <a:spcBef>
                <a:spcPts val="0"/>
              </a:spcBef>
              <a:spcAft>
                <a:spcPts val="0"/>
              </a:spcAft>
              <a:buNone/>
            </a:pPr>
            <a:r>
              <a:rPr lang="en" sz="1200" b="1" dirty="0">
                <a:solidFill>
                  <a:srgbClr val="333333"/>
                </a:solidFill>
                <a:latin typeface="Open Sans"/>
                <a:ea typeface="Open Sans"/>
                <a:cs typeface="Open Sans"/>
                <a:sym typeface="Open Sans"/>
              </a:rPr>
              <a:t>MDE </a:t>
            </a:r>
            <a:r>
              <a:rPr lang="en" sz="1200" dirty="0">
                <a:solidFill>
                  <a:srgbClr val="333333"/>
                </a:solidFill>
                <a:latin typeface="Open Sans"/>
                <a:ea typeface="Open Sans"/>
                <a:cs typeface="Open Sans"/>
                <a:sym typeface="Open Sans"/>
              </a:rPr>
              <a:t>may be a</a:t>
            </a:r>
            <a:r>
              <a:rPr lang="en" sz="1200" b="1" dirty="0">
                <a:solidFill>
                  <a:srgbClr val="333333"/>
                </a:solidFill>
                <a:latin typeface="Open Sans"/>
                <a:ea typeface="Open Sans"/>
                <a:cs typeface="Open Sans"/>
                <a:sym typeface="Open Sans"/>
              </a:rPr>
              <a:t> practically relevant </a:t>
            </a:r>
            <a:r>
              <a:rPr lang="en" sz="1200" dirty="0">
                <a:solidFill>
                  <a:srgbClr val="333333"/>
                </a:solidFill>
                <a:latin typeface="Open Sans"/>
                <a:ea typeface="Open Sans"/>
                <a:cs typeface="Open Sans"/>
                <a:sym typeface="Open Sans"/>
              </a:rPr>
              <a:t>effect size such as the minimum improvement in outcomes required for the implementing partner to determine the program’s benefits are </a:t>
            </a:r>
            <a:r>
              <a:rPr lang="en" sz="1200" b="1" dirty="0">
                <a:solidFill>
                  <a:srgbClr val="333333"/>
                </a:solidFill>
                <a:latin typeface="Open Sans"/>
                <a:ea typeface="Open Sans"/>
                <a:cs typeface="Open Sans"/>
                <a:sym typeface="Open Sans"/>
              </a:rPr>
              <a:t>worth the costs or to scale the program</a:t>
            </a:r>
            <a:r>
              <a:rPr lang="en" sz="1200" dirty="0">
                <a:solidFill>
                  <a:srgbClr val="333333"/>
                </a:solidFill>
                <a:latin typeface="Open Sans"/>
                <a:ea typeface="Open Sans"/>
                <a:cs typeface="Open Sans"/>
                <a:sym typeface="Open Sans"/>
              </a:rPr>
              <a:t>. </a:t>
            </a:r>
            <a:endParaRPr sz="12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r>
              <a:rPr lang="en" sz="1200" dirty="0">
                <a:solidFill>
                  <a:srgbClr val="333333"/>
                </a:solidFill>
                <a:latin typeface="Open Sans"/>
                <a:ea typeface="Open Sans"/>
                <a:cs typeface="Open Sans"/>
                <a:sym typeface="Open Sans"/>
              </a:rPr>
              <a:t>Expected effect size should be adjusted to the expected </a:t>
            </a:r>
            <a:r>
              <a:rPr lang="en" sz="1200" b="1" dirty="0">
                <a:solidFill>
                  <a:srgbClr val="333333"/>
                </a:solidFill>
                <a:latin typeface="Open Sans"/>
                <a:ea typeface="Open Sans"/>
                <a:cs typeface="Open Sans"/>
                <a:sym typeface="Open Sans"/>
              </a:rPr>
              <a:t>compliance rate </a:t>
            </a:r>
            <a:r>
              <a:rPr lang="en" sz="1200" dirty="0">
                <a:solidFill>
                  <a:srgbClr val="333333"/>
                </a:solidFill>
                <a:latin typeface="Open Sans"/>
                <a:ea typeface="Open Sans"/>
                <a:cs typeface="Open Sans"/>
                <a:sym typeface="Open Sans"/>
              </a:rPr>
              <a:t>in the two groups.</a:t>
            </a:r>
            <a:endParaRPr sz="12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r>
              <a:rPr lang="en" sz="1200" dirty="0">
                <a:solidFill>
                  <a:srgbClr val="333333"/>
                </a:solidFill>
                <a:latin typeface="Open Sans"/>
                <a:ea typeface="Open Sans"/>
                <a:cs typeface="Open Sans"/>
                <a:sym typeface="Open Sans"/>
              </a:rPr>
              <a:t>If information about realistic effect sizes is not available, rules of thumb:</a:t>
            </a:r>
            <a:endParaRPr sz="1200" dirty="0">
              <a:solidFill>
                <a:srgbClr val="333333"/>
              </a:solidFill>
              <a:latin typeface="Open Sans"/>
              <a:ea typeface="Open Sans"/>
              <a:cs typeface="Open Sans"/>
              <a:sym typeface="Open Sans"/>
            </a:endParaRPr>
          </a:p>
          <a:p>
            <a:pPr marL="0" lvl="0" indent="0" algn="l" rtl="0">
              <a:lnSpc>
                <a:spcPct val="175000"/>
              </a:lnSpc>
              <a:spcBef>
                <a:spcPts val="0"/>
              </a:spcBef>
              <a:spcAft>
                <a:spcPts val="0"/>
              </a:spcAft>
              <a:buNone/>
            </a:pPr>
            <a:r>
              <a:rPr lang="en" sz="1200" dirty="0">
                <a:solidFill>
                  <a:srgbClr val="333333"/>
                </a:solidFill>
                <a:latin typeface="Open Sans"/>
                <a:ea typeface="Open Sans"/>
                <a:cs typeface="Open Sans"/>
                <a:sym typeface="Open Sans"/>
              </a:rPr>
              <a:t>0.2 standard deviations for a small MDE</a:t>
            </a:r>
            <a:endParaRPr sz="1200" dirty="0">
              <a:solidFill>
                <a:srgbClr val="333333"/>
              </a:solidFill>
              <a:latin typeface="Open Sans"/>
              <a:ea typeface="Open Sans"/>
              <a:cs typeface="Open Sans"/>
              <a:sym typeface="Open Sans"/>
            </a:endParaRPr>
          </a:p>
          <a:p>
            <a:pPr marL="0" lvl="0" indent="0" algn="l" rtl="0">
              <a:lnSpc>
                <a:spcPct val="175000"/>
              </a:lnSpc>
              <a:spcBef>
                <a:spcPts val="0"/>
              </a:spcBef>
              <a:spcAft>
                <a:spcPts val="0"/>
              </a:spcAft>
              <a:buNone/>
            </a:pPr>
            <a:r>
              <a:rPr lang="en" sz="1200" dirty="0">
                <a:solidFill>
                  <a:srgbClr val="333333"/>
                </a:solidFill>
                <a:latin typeface="Open Sans"/>
                <a:ea typeface="Open Sans"/>
                <a:cs typeface="Open Sans"/>
                <a:sym typeface="Open Sans"/>
              </a:rPr>
              <a:t>0.5 standard deviations for a medium MDE</a:t>
            </a:r>
            <a:endParaRPr sz="1200" dirty="0">
              <a:solidFill>
                <a:srgbClr val="333333"/>
              </a:solidFill>
              <a:latin typeface="Open Sans"/>
              <a:ea typeface="Open Sans"/>
              <a:cs typeface="Open Sans"/>
              <a:sym typeface="Open Sans"/>
            </a:endParaRPr>
          </a:p>
          <a:p>
            <a:pPr marL="0" lvl="0" indent="0" algn="l" rtl="0">
              <a:lnSpc>
                <a:spcPct val="175000"/>
              </a:lnSpc>
              <a:spcBef>
                <a:spcPts val="0"/>
              </a:spcBef>
              <a:spcAft>
                <a:spcPts val="0"/>
              </a:spcAft>
              <a:buNone/>
            </a:pPr>
            <a:r>
              <a:rPr lang="en" sz="1200" dirty="0">
                <a:solidFill>
                  <a:srgbClr val="333333"/>
                </a:solidFill>
                <a:latin typeface="Open Sans"/>
                <a:ea typeface="Open Sans"/>
                <a:cs typeface="Open Sans"/>
                <a:sym typeface="Open Sans"/>
              </a:rPr>
              <a:t>0.8 standard deviations for a large MDE</a:t>
            </a:r>
            <a:endParaRPr sz="1200" dirty="0">
              <a:solidFill>
                <a:srgbClr val="333333"/>
              </a:solidFill>
              <a:latin typeface="Open Sans"/>
              <a:ea typeface="Open Sans"/>
              <a:cs typeface="Open Sans"/>
              <a:sym typeface="Open Sans"/>
            </a:endParaRPr>
          </a:p>
          <a:p>
            <a:pPr marL="0" lvl="0" indent="0" algn="l" rtl="0">
              <a:lnSpc>
                <a:spcPct val="175000"/>
              </a:lnSpc>
              <a:spcBef>
                <a:spcPts val="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75000"/>
              </a:lnSpc>
              <a:spcBef>
                <a:spcPts val="0"/>
              </a:spcBef>
              <a:spcAft>
                <a:spcPts val="0"/>
              </a:spcAft>
              <a:buNone/>
            </a:pPr>
            <a:r>
              <a:rPr lang="en" sz="1200" i="1" dirty="0">
                <a:solidFill>
                  <a:srgbClr val="333333"/>
                </a:solidFill>
                <a:latin typeface="Open Sans"/>
                <a:ea typeface="Open Sans"/>
                <a:cs typeface="Open Sans"/>
                <a:sym typeface="Open Sans"/>
              </a:rPr>
              <a:t>*Also helpful to check effect size of published RCTs on similar interventions</a:t>
            </a:r>
            <a:endParaRPr sz="1200" i="1" dirty="0">
              <a:solidFill>
                <a:srgbClr val="333333"/>
              </a:solidFill>
              <a:latin typeface="Open Sans"/>
              <a:ea typeface="Open Sans"/>
              <a:cs typeface="Open Sans"/>
              <a:sym typeface="Open Sans"/>
            </a:endParaRPr>
          </a:p>
        </p:txBody>
      </p:sp>
      <p:sp>
        <p:nvSpPr>
          <p:cNvPr id="939" name="Google Shape;939;p115"/>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16"/>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Power calculation - practical tips</a:t>
            </a:r>
            <a:endParaRPr dirty="0"/>
          </a:p>
        </p:txBody>
      </p:sp>
      <p:sp>
        <p:nvSpPr>
          <p:cNvPr id="945" name="Google Shape;945;p116"/>
          <p:cNvSpPr txBox="1">
            <a:spLocks noGrp="1"/>
          </p:cNvSpPr>
          <p:nvPr>
            <p:ph type="body" idx="1"/>
          </p:nvPr>
        </p:nvSpPr>
        <p:spPr>
          <a:xfrm>
            <a:off x="719125" y="1168550"/>
            <a:ext cx="7885500" cy="3255000"/>
          </a:xfrm>
          <a:prstGeom prst="rect">
            <a:avLst/>
          </a:prstGeom>
        </p:spPr>
        <p:txBody>
          <a:bodyPr spcFirstLastPara="1" wrap="square" lIns="91425" tIns="91425" rIns="91425" bIns="91425" anchor="t" anchorCtr="0">
            <a:noAutofit/>
          </a:bodyPr>
          <a:lstStyle/>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00000"/>
              </a:lnSpc>
              <a:spcBef>
                <a:spcPts val="1200"/>
              </a:spcBef>
              <a:spcAft>
                <a:spcPts val="0"/>
              </a:spcAft>
              <a:buNone/>
            </a:pPr>
            <a:endParaRPr dirty="0">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p:txBody>
      </p:sp>
      <p:sp>
        <p:nvSpPr>
          <p:cNvPr id="946" name="Google Shape;946;p116"/>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947" name="Google Shape;947;p116"/>
          <p:cNvSpPr txBox="1">
            <a:spLocks noGrp="1"/>
          </p:cNvSpPr>
          <p:nvPr>
            <p:ph type="body" idx="1"/>
          </p:nvPr>
        </p:nvSpPr>
        <p:spPr>
          <a:xfrm>
            <a:off x="686400" y="1101900"/>
            <a:ext cx="7885500" cy="26589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b="1" dirty="0">
                <a:solidFill>
                  <a:srgbClr val="0070C0"/>
                </a:solidFill>
                <a:latin typeface="Open Sans"/>
                <a:ea typeface="Open Sans"/>
                <a:cs typeface="Open Sans"/>
                <a:sym typeface="Open Sans"/>
              </a:rPr>
              <a:t>Based on decisions or assumptions</a:t>
            </a:r>
            <a:endParaRPr sz="1200" b="1" dirty="0">
              <a:solidFill>
                <a:srgbClr val="0070C0"/>
              </a:solidFill>
              <a:latin typeface="Open Sans"/>
              <a:ea typeface="Open Sans"/>
              <a:cs typeface="Open Sans"/>
              <a:sym typeface="Open Sans"/>
            </a:endParaRPr>
          </a:p>
          <a:p>
            <a:pPr marL="0" lvl="0" indent="0" algn="l" rtl="0">
              <a:lnSpc>
                <a:spcPct val="175000"/>
              </a:lnSpc>
              <a:spcBef>
                <a:spcPts val="0"/>
              </a:spcBef>
              <a:spcAft>
                <a:spcPts val="0"/>
              </a:spcAft>
              <a:buNone/>
            </a:pPr>
            <a:r>
              <a:rPr lang="en" sz="1200" dirty="0">
                <a:solidFill>
                  <a:srgbClr val="333333"/>
                </a:solidFill>
                <a:latin typeface="Open Sans"/>
                <a:ea typeface="Open Sans"/>
                <a:cs typeface="Open Sans"/>
                <a:sym typeface="Open Sans"/>
              </a:rPr>
              <a:t>Alternatively, the </a:t>
            </a:r>
            <a:r>
              <a:rPr lang="en" sz="1200" b="1" dirty="0">
                <a:solidFill>
                  <a:srgbClr val="333333"/>
                </a:solidFill>
                <a:latin typeface="Open Sans"/>
                <a:ea typeface="Open Sans"/>
                <a:cs typeface="Open Sans"/>
                <a:sym typeface="Open Sans"/>
              </a:rPr>
              <a:t>sample size </a:t>
            </a:r>
            <a:r>
              <a:rPr lang="en" sz="1200" dirty="0">
                <a:solidFill>
                  <a:srgbClr val="333333"/>
                </a:solidFill>
                <a:latin typeface="Open Sans"/>
                <a:ea typeface="Open Sans"/>
                <a:cs typeface="Open Sans"/>
                <a:sym typeface="Open Sans"/>
              </a:rPr>
              <a:t>may be determined by the study </a:t>
            </a:r>
            <a:r>
              <a:rPr lang="en" sz="1200" b="1" dirty="0">
                <a:solidFill>
                  <a:srgbClr val="333333"/>
                </a:solidFill>
                <a:latin typeface="Open Sans"/>
                <a:ea typeface="Open Sans"/>
                <a:cs typeface="Open Sans"/>
                <a:sym typeface="Open Sans"/>
              </a:rPr>
              <a:t>budget </a:t>
            </a:r>
            <a:r>
              <a:rPr lang="en" sz="1200" dirty="0">
                <a:solidFill>
                  <a:srgbClr val="333333"/>
                </a:solidFill>
                <a:latin typeface="Open Sans"/>
                <a:ea typeface="Open Sans"/>
                <a:cs typeface="Open Sans"/>
                <a:sym typeface="Open Sans"/>
              </a:rPr>
              <a:t>or a partner’s </a:t>
            </a:r>
            <a:r>
              <a:rPr lang="en" sz="1200" b="1" dirty="0">
                <a:solidFill>
                  <a:srgbClr val="333333"/>
                </a:solidFill>
                <a:latin typeface="Open Sans"/>
                <a:ea typeface="Open Sans"/>
                <a:cs typeface="Open Sans"/>
                <a:sym typeface="Open Sans"/>
              </a:rPr>
              <a:t>constraints</a:t>
            </a:r>
            <a:r>
              <a:rPr lang="en" sz="1200" dirty="0">
                <a:solidFill>
                  <a:srgbClr val="333333"/>
                </a:solidFill>
                <a:latin typeface="Open Sans"/>
                <a:ea typeface="Open Sans"/>
                <a:cs typeface="Open Sans"/>
                <a:sym typeface="Open Sans"/>
              </a:rPr>
              <a:t> (e.g., number of eligible students in the partner’s schools, the number of health clinics in the district, etc.). </a:t>
            </a:r>
            <a:endParaRPr sz="1200" dirty="0">
              <a:solidFill>
                <a:srgbClr val="333333"/>
              </a:solidFill>
              <a:latin typeface="Open Sans"/>
              <a:ea typeface="Open Sans"/>
              <a:cs typeface="Open Sans"/>
              <a:sym typeface="Open Sans"/>
            </a:endParaRPr>
          </a:p>
          <a:p>
            <a:pPr marL="0" lvl="0" indent="0" algn="l" rtl="0">
              <a:lnSpc>
                <a:spcPct val="175000"/>
              </a:lnSpc>
              <a:spcBef>
                <a:spcPts val="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75000"/>
              </a:lnSpc>
              <a:spcBef>
                <a:spcPts val="0"/>
              </a:spcBef>
              <a:spcAft>
                <a:spcPts val="0"/>
              </a:spcAft>
              <a:buNone/>
            </a:pPr>
            <a:r>
              <a:rPr lang="en" sz="1200" b="1" dirty="0">
                <a:solidFill>
                  <a:srgbClr val="333333"/>
                </a:solidFill>
                <a:latin typeface="Open Sans"/>
                <a:ea typeface="Open Sans"/>
                <a:cs typeface="Open Sans"/>
                <a:sym typeface="Open Sans"/>
              </a:rPr>
              <a:t>Number of clusters and size of each cluster: </a:t>
            </a:r>
            <a:r>
              <a:rPr lang="en" sz="1200" dirty="0">
                <a:solidFill>
                  <a:srgbClr val="333333"/>
                </a:solidFill>
                <a:latin typeface="Open Sans"/>
                <a:ea typeface="Open Sans"/>
                <a:cs typeface="Open Sans"/>
                <a:sym typeface="Open Sans"/>
              </a:rPr>
              <a:t>It is typically cheaper to interview one more person in an existing cluster than add a new cluster due to logistical constraints (transportation, personnel costs etc.). However, there is also a </a:t>
            </a:r>
            <a:r>
              <a:rPr lang="en" sz="1200" u="sng" dirty="0">
                <a:solidFill>
                  <a:srgbClr val="333333"/>
                </a:solidFill>
                <a:latin typeface="Open Sans"/>
                <a:ea typeface="Open Sans"/>
                <a:cs typeface="Open Sans"/>
                <a:sym typeface="Open Sans"/>
              </a:rPr>
              <a:t>decreasing marginal power from each additional unit within the same cluster.</a:t>
            </a:r>
            <a:endParaRPr sz="1200" u="sng" dirty="0">
              <a:solidFill>
                <a:srgbClr val="333333"/>
              </a:solidFill>
              <a:latin typeface="Open Sans"/>
              <a:ea typeface="Open Sans"/>
              <a:cs typeface="Open Sans"/>
              <a:sym typeface="Open Sans"/>
            </a:endParaRPr>
          </a:p>
          <a:p>
            <a:pPr marL="0" lvl="0" indent="0" algn="l" rtl="0">
              <a:lnSpc>
                <a:spcPct val="200000"/>
              </a:lnSpc>
              <a:spcBef>
                <a:spcPts val="1200"/>
              </a:spcBef>
              <a:spcAft>
                <a:spcPts val="0"/>
              </a:spcAft>
              <a:buNone/>
            </a:pPr>
            <a:endParaRPr sz="1200" b="1" dirty="0">
              <a:solidFill>
                <a:srgbClr val="333333"/>
              </a:solidFill>
              <a:latin typeface="Open Sans"/>
              <a:ea typeface="Open Sans"/>
              <a:cs typeface="Open Sans"/>
              <a:sym typeface="Open Sans"/>
            </a:endParaRPr>
          </a:p>
          <a:p>
            <a:pPr marL="0" lvl="0" indent="0" algn="l" rtl="0">
              <a:lnSpc>
                <a:spcPct val="200000"/>
              </a:lnSpc>
              <a:spcBef>
                <a:spcPts val="0"/>
              </a:spcBef>
              <a:spcAft>
                <a:spcPts val="0"/>
              </a:spcAft>
              <a:buNone/>
            </a:pPr>
            <a:endParaRPr sz="1200" dirty="0">
              <a:solidFill>
                <a:srgbClr val="333333"/>
              </a:solidFill>
              <a:latin typeface="Open Sans"/>
              <a:ea typeface="Open Sans"/>
              <a:cs typeface="Open Sans"/>
              <a:sym typeface="Open Sans"/>
            </a:endParaRPr>
          </a:p>
        </p:txBody>
      </p:sp>
      <p:sp>
        <p:nvSpPr>
          <p:cNvPr id="948" name="Google Shape;948;p116"/>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17"/>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Power calculation - practical tips</a:t>
            </a:r>
            <a:endParaRPr dirty="0"/>
          </a:p>
        </p:txBody>
      </p:sp>
      <p:sp>
        <p:nvSpPr>
          <p:cNvPr id="954" name="Google Shape;954;p117"/>
          <p:cNvSpPr txBox="1">
            <a:spLocks noGrp="1"/>
          </p:cNvSpPr>
          <p:nvPr>
            <p:ph type="body" idx="1"/>
          </p:nvPr>
        </p:nvSpPr>
        <p:spPr>
          <a:xfrm>
            <a:off x="719125" y="1168550"/>
            <a:ext cx="7885500" cy="3255000"/>
          </a:xfrm>
          <a:prstGeom prst="rect">
            <a:avLst/>
          </a:prstGeom>
        </p:spPr>
        <p:txBody>
          <a:bodyPr spcFirstLastPara="1" wrap="square" lIns="91425" tIns="91425" rIns="91425" bIns="91425" anchor="t" anchorCtr="0">
            <a:noAutofit/>
          </a:bodyPr>
          <a:lstStyle/>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00000"/>
              </a:lnSpc>
              <a:spcBef>
                <a:spcPts val="1200"/>
              </a:spcBef>
              <a:spcAft>
                <a:spcPts val="0"/>
              </a:spcAft>
              <a:buNone/>
            </a:pPr>
            <a:endParaRPr dirty="0">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p:txBody>
      </p:sp>
      <p:sp>
        <p:nvSpPr>
          <p:cNvPr id="955" name="Google Shape;955;p117"/>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956" name="Google Shape;956;p117"/>
          <p:cNvSpPr txBox="1">
            <a:spLocks noGrp="1"/>
          </p:cNvSpPr>
          <p:nvPr>
            <p:ph type="body" idx="1"/>
          </p:nvPr>
        </p:nvSpPr>
        <p:spPr>
          <a:xfrm>
            <a:off x="686400" y="1101900"/>
            <a:ext cx="7885500" cy="3853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b="1" dirty="0">
                <a:solidFill>
                  <a:srgbClr val="0070C0"/>
                </a:solidFill>
                <a:latin typeface="Open Sans"/>
                <a:ea typeface="Open Sans"/>
                <a:cs typeface="Open Sans"/>
                <a:sym typeface="Open Sans"/>
              </a:rPr>
              <a:t>Using existing data</a:t>
            </a:r>
            <a:endParaRPr sz="1200" b="1" dirty="0">
              <a:solidFill>
                <a:srgbClr val="0070C0"/>
              </a:solidFill>
              <a:latin typeface="Open Sans"/>
              <a:ea typeface="Open Sans"/>
              <a:cs typeface="Open Sans"/>
              <a:sym typeface="Open Sans"/>
            </a:endParaRPr>
          </a:p>
          <a:p>
            <a:pPr marL="0" lvl="0" indent="0" algn="l" rtl="0">
              <a:lnSpc>
                <a:spcPct val="175000"/>
              </a:lnSpc>
              <a:spcBef>
                <a:spcPts val="1200"/>
              </a:spcBef>
              <a:spcAft>
                <a:spcPts val="0"/>
              </a:spcAft>
              <a:buNone/>
            </a:pPr>
            <a:r>
              <a:rPr lang="en" sz="1200" b="1" dirty="0">
                <a:solidFill>
                  <a:srgbClr val="333333"/>
                </a:solidFill>
                <a:latin typeface="Open Sans"/>
                <a:ea typeface="Open Sans"/>
                <a:cs typeface="Open Sans"/>
                <a:sym typeface="Open Sans"/>
              </a:rPr>
              <a:t>Outcome variance </a:t>
            </a:r>
            <a:r>
              <a:rPr lang="en" sz="1200" dirty="0">
                <a:solidFill>
                  <a:srgbClr val="333333"/>
                </a:solidFill>
                <a:latin typeface="Open Sans"/>
                <a:ea typeface="Open Sans"/>
                <a:cs typeface="Open Sans"/>
                <a:sym typeface="Open Sans"/>
              </a:rPr>
              <a:t>is ideally found in baseline data. If that is not available, it may be calculated using other data in the same or a similar population, or found in papers from studies on similar topics, preferably among similar populations. </a:t>
            </a:r>
            <a:endParaRPr sz="12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r>
              <a:rPr lang="en" sz="1200" b="1" dirty="0">
                <a:solidFill>
                  <a:srgbClr val="333333"/>
                </a:solidFill>
                <a:latin typeface="Open Sans"/>
                <a:ea typeface="Open Sans"/>
                <a:cs typeface="Open Sans"/>
                <a:sym typeface="Open Sans"/>
              </a:rPr>
              <a:t>ICC: </a:t>
            </a:r>
            <a:r>
              <a:rPr lang="en" sz="1200" dirty="0">
                <a:solidFill>
                  <a:srgbClr val="333333"/>
                </a:solidFill>
                <a:latin typeface="Open Sans"/>
                <a:ea typeface="Open Sans"/>
                <a:cs typeface="Open Sans"/>
                <a:sym typeface="Open Sans"/>
              </a:rPr>
              <a:t>Similarly, the ICC can be estimated using data from baseline data, surveys, and papers--all preferably in the same or a similar population.</a:t>
            </a:r>
            <a:endParaRPr sz="12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r>
              <a:rPr lang="en" sz="1200" b="1" dirty="0">
                <a:solidFill>
                  <a:srgbClr val="333333"/>
                </a:solidFill>
                <a:latin typeface="Open Sans"/>
                <a:ea typeface="Open Sans"/>
                <a:cs typeface="Open Sans"/>
                <a:sym typeface="Open Sans"/>
              </a:rPr>
              <a:t>Take-up, compliance, and attrition:</a:t>
            </a:r>
            <a:r>
              <a:rPr lang="en" sz="1200" dirty="0">
                <a:solidFill>
                  <a:srgbClr val="333333"/>
                </a:solidFill>
                <a:latin typeface="Open Sans"/>
                <a:ea typeface="Open Sans"/>
                <a:cs typeface="Open Sans"/>
                <a:sym typeface="Open Sans"/>
              </a:rPr>
              <a:t> Literature from previous programs similar to the one under study can give a rough idea of plausible levels of take-up. Note that such literature need not be restricted to academic papers but can also include white and gray literature, reports, etc.</a:t>
            </a:r>
            <a:endParaRPr sz="1200" dirty="0">
              <a:solidFill>
                <a:srgbClr val="333333"/>
              </a:solidFill>
              <a:latin typeface="Open Sans"/>
              <a:ea typeface="Open Sans"/>
              <a:cs typeface="Open Sans"/>
              <a:sym typeface="Open Sans"/>
            </a:endParaRPr>
          </a:p>
          <a:p>
            <a:pPr marL="0" lvl="0" indent="0" algn="l" rtl="0">
              <a:lnSpc>
                <a:spcPct val="200000"/>
              </a:lnSpc>
              <a:spcBef>
                <a:spcPts val="1200"/>
              </a:spcBef>
              <a:spcAft>
                <a:spcPts val="0"/>
              </a:spcAft>
              <a:buNone/>
            </a:pPr>
            <a:endParaRPr sz="1200" b="1" dirty="0">
              <a:solidFill>
                <a:srgbClr val="333333"/>
              </a:solidFill>
              <a:latin typeface="Open Sans"/>
              <a:ea typeface="Open Sans"/>
              <a:cs typeface="Open Sans"/>
              <a:sym typeface="Open Sans"/>
            </a:endParaRPr>
          </a:p>
        </p:txBody>
      </p:sp>
      <p:sp>
        <p:nvSpPr>
          <p:cNvPr id="957" name="Google Shape;957;p117"/>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40"/>
          <p:cNvPicPr preferRelativeResize="0"/>
          <p:nvPr/>
        </p:nvPicPr>
        <p:blipFill>
          <a:blip r:embed="rId3">
            <a:alphaModFix/>
          </a:blip>
          <a:stretch>
            <a:fillRect/>
          </a:stretch>
        </p:blipFill>
        <p:spPr>
          <a:xfrm>
            <a:off x="525177" y="542100"/>
            <a:ext cx="8242601" cy="4733050"/>
          </a:xfrm>
          <a:prstGeom prst="rect">
            <a:avLst/>
          </a:prstGeom>
          <a:noFill/>
          <a:ln>
            <a:noFill/>
          </a:ln>
        </p:spPr>
      </p:pic>
      <p:sp>
        <p:nvSpPr>
          <p:cNvPr id="207" name="Google Shape;207;p40"/>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
              <a:buFont typeface="Arial"/>
              <a:buNone/>
            </a:pPr>
            <a:r>
              <a:rPr lang="en" sz="1080" b="1">
                <a:solidFill>
                  <a:srgbClr val="FFFFFF"/>
                </a:solidFill>
              </a:rPr>
              <a:t>Understanding Impact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18"/>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Power calculation - practical tips</a:t>
            </a:r>
            <a:endParaRPr dirty="0"/>
          </a:p>
        </p:txBody>
      </p:sp>
      <p:sp>
        <p:nvSpPr>
          <p:cNvPr id="963" name="Google Shape;963;p118"/>
          <p:cNvSpPr txBox="1">
            <a:spLocks noGrp="1"/>
          </p:cNvSpPr>
          <p:nvPr>
            <p:ph type="body" idx="1"/>
          </p:nvPr>
        </p:nvSpPr>
        <p:spPr>
          <a:xfrm>
            <a:off x="719125" y="1168550"/>
            <a:ext cx="7885500" cy="3403200"/>
          </a:xfrm>
          <a:prstGeom prst="rect">
            <a:avLst/>
          </a:prstGeom>
        </p:spPr>
        <p:txBody>
          <a:bodyPr spcFirstLastPara="1" wrap="square" lIns="91425" tIns="91425" rIns="91425" bIns="91425" anchor="t" anchorCtr="0">
            <a:noAutofit/>
          </a:bodyPr>
          <a:lstStyle/>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75000"/>
              </a:lnSpc>
              <a:spcBef>
                <a:spcPts val="1200"/>
              </a:spcBef>
              <a:spcAft>
                <a:spcPts val="0"/>
              </a:spcAft>
              <a:buNone/>
            </a:pPr>
            <a:endParaRPr sz="1200" dirty="0">
              <a:solidFill>
                <a:srgbClr val="333333"/>
              </a:solidFill>
              <a:latin typeface="Open Sans"/>
              <a:ea typeface="Open Sans"/>
              <a:cs typeface="Open Sans"/>
              <a:sym typeface="Open Sans"/>
            </a:endParaRPr>
          </a:p>
          <a:p>
            <a:pPr marL="0" lvl="0" indent="0" algn="l" rtl="0">
              <a:lnSpc>
                <a:spcPct val="100000"/>
              </a:lnSpc>
              <a:spcBef>
                <a:spcPts val="1200"/>
              </a:spcBef>
              <a:spcAft>
                <a:spcPts val="0"/>
              </a:spcAft>
              <a:buNone/>
            </a:pPr>
            <a:endParaRPr dirty="0">
              <a:latin typeface="Calibri"/>
              <a:ea typeface="Calibri"/>
              <a:cs typeface="Calibri"/>
              <a:sym typeface="Calibri"/>
            </a:endParaRPr>
          </a:p>
          <a:p>
            <a:pPr marL="0" lvl="0" indent="0" algn="l" rtl="0">
              <a:lnSpc>
                <a:spcPct val="140000"/>
              </a:lnSpc>
              <a:spcBef>
                <a:spcPts val="0"/>
              </a:spcBef>
              <a:spcAft>
                <a:spcPts val="0"/>
              </a:spcAft>
              <a:buSzPts val="523"/>
              <a:buNone/>
            </a:pPr>
            <a:endParaRPr sz="1820" dirty="0">
              <a:solidFill>
                <a:srgbClr val="000000"/>
              </a:solidFill>
              <a:latin typeface="Calibri"/>
              <a:ea typeface="Calibri"/>
              <a:cs typeface="Calibri"/>
              <a:sym typeface="Calibri"/>
            </a:endParaRPr>
          </a:p>
        </p:txBody>
      </p:sp>
      <p:sp>
        <p:nvSpPr>
          <p:cNvPr id="964" name="Google Shape;964;p11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
        <p:nvSpPr>
          <p:cNvPr id="965" name="Google Shape;965;p118"/>
          <p:cNvSpPr txBox="1">
            <a:spLocks noGrp="1"/>
          </p:cNvSpPr>
          <p:nvPr>
            <p:ph type="body" idx="1"/>
          </p:nvPr>
        </p:nvSpPr>
        <p:spPr>
          <a:xfrm>
            <a:off x="686400" y="1101900"/>
            <a:ext cx="7885500" cy="3696300"/>
          </a:xfrm>
          <a:prstGeom prst="rect">
            <a:avLst/>
          </a:prstGeom>
        </p:spPr>
        <p:txBody>
          <a:bodyPr spcFirstLastPara="1" wrap="square" lIns="91425" tIns="91425" rIns="91425" bIns="91425" anchor="t" anchorCtr="0">
            <a:noAutofit/>
          </a:bodyPr>
          <a:lstStyle/>
          <a:p>
            <a:pPr marL="457200" lvl="0" indent="-304800" algn="l" rtl="0">
              <a:lnSpc>
                <a:spcPct val="175000"/>
              </a:lnSpc>
              <a:spcBef>
                <a:spcPts val="1200"/>
              </a:spcBef>
              <a:spcAft>
                <a:spcPts val="0"/>
              </a:spcAft>
              <a:buClr>
                <a:srgbClr val="333333"/>
              </a:buClr>
              <a:buSzPts val="1200"/>
              <a:buFont typeface="Open Sans"/>
              <a:buAutoNum type="arabicPeriod"/>
            </a:pPr>
            <a:r>
              <a:rPr lang="en" sz="1200" dirty="0">
                <a:solidFill>
                  <a:srgbClr val="333333"/>
                </a:solidFill>
                <a:latin typeface="Open Sans"/>
                <a:ea typeface="Open Sans"/>
                <a:cs typeface="Open Sans"/>
                <a:sym typeface="Open Sans"/>
              </a:rPr>
              <a:t>Invest in getting the right expertise to carry out reliable power calculation → running an underpowered RCT is a waste of time and resources!</a:t>
            </a:r>
            <a:endParaRPr sz="1200" dirty="0">
              <a:solidFill>
                <a:srgbClr val="333333"/>
              </a:solidFill>
              <a:latin typeface="Open Sans"/>
              <a:ea typeface="Open Sans"/>
              <a:cs typeface="Open Sans"/>
              <a:sym typeface="Open Sans"/>
            </a:endParaRPr>
          </a:p>
          <a:p>
            <a:pPr marL="457200" lvl="0" indent="-304800" algn="l" rtl="0">
              <a:lnSpc>
                <a:spcPct val="175000"/>
              </a:lnSpc>
              <a:spcBef>
                <a:spcPts val="0"/>
              </a:spcBef>
              <a:spcAft>
                <a:spcPts val="0"/>
              </a:spcAft>
              <a:buClr>
                <a:srgbClr val="333333"/>
              </a:buClr>
              <a:buSzPts val="1200"/>
              <a:buFont typeface="Open Sans"/>
              <a:buAutoNum type="arabicPeriod"/>
            </a:pPr>
            <a:r>
              <a:rPr lang="en" sz="1200" dirty="0">
                <a:solidFill>
                  <a:srgbClr val="333333"/>
                </a:solidFill>
                <a:latin typeface="Open Sans"/>
                <a:ea typeface="Open Sans"/>
                <a:cs typeface="Open Sans"/>
                <a:sym typeface="Open Sans"/>
              </a:rPr>
              <a:t>Run initial calculations with the best data that is readily accessible, and continue to refine the calculations</a:t>
            </a:r>
            <a:endParaRPr sz="1200" dirty="0">
              <a:solidFill>
                <a:srgbClr val="333333"/>
              </a:solidFill>
              <a:latin typeface="Open Sans"/>
              <a:ea typeface="Open Sans"/>
              <a:cs typeface="Open Sans"/>
              <a:sym typeface="Open Sans"/>
            </a:endParaRPr>
          </a:p>
          <a:p>
            <a:pPr marL="457200" lvl="0" indent="-304800" algn="l" rtl="0">
              <a:lnSpc>
                <a:spcPct val="175000"/>
              </a:lnSpc>
              <a:spcBef>
                <a:spcPts val="0"/>
              </a:spcBef>
              <a:spcAft>
                <a:spcPts val="0"/>
              </a:spcAft>
              <a:buClr>
                <a:srgbClr val="333333"/>
              </a:buClr>
              <a:buSzPts val="1200"/>
              <a:buFont typeface="Open Sans"/>
              <a:buAutoNum type="arabicPeriod"/>
            </a:pPr>
            <a:r>
              <a:rPr lang="en" sz="1200" b="1" dirty="0">
                <a:solidFill>
                  <a:srgbClr val="333333"/>
                </a:solidFill>
                <a:latin typeface="Open Sans"/>
                <a:ea typeface="Open Sans"/>
                <a:cs typeface="Open Sans"/>
                <a:sym typeface="Open Sans"/>
              </a:rPr>
              <a:t>Program implementers’ inputs are very important</a:t>
            </a:r>
            <a:r>
              <a:rPr lang="en" sz="1200" dirty="0">
                <a:solidFill>
                  <a:srgbClr val="333333"/>
                </a:solidFill>
                <a:latin typeface="Open Sans"/>
                <a:ea typeface="Open Sans"/>
                <a:cs typeface="Open Sans"/>
                <a:sym typeface="Open Sans"/>
              </a:rPr>
              <a:t> → no researchers can get the power calculation right without working with implementers</a:t>
            </a:r>
            <a:endParaRPr sz="1200" dirty="0">
              <a:solidFill>
                <a:srgbClr val="333333"/>
              </a:solidFill>
              <a:latin typeface="Open Sans"/>
              <a:ea typeface="Open Sans"/>
              <a:cs typeface="Open Sans"/>
              <a:sym typeface="Open Sans"/>
            </a:endParaRPr>
          </a:p>
          <a:p>
            <a:pPr marL="914400" lvl="1" indent="-304800" algn="l" rtl="0">
              <a:lnSpc>
                <a:spcPct val="175000"/>
              </a:lnSpc>
              <a:spcBef>
                <a:spcPts val="0"/>
              </a:spcBef>
              <a:spcAft>
                <a:spcPts val="0"/>
              </a:spcAft>
              <a:buClr>
                <a:srgbClr val="333333"/>
              </a:buClr>
              <a:buSzPts val="1200"/>
              <a:buFont typeface="Open Sans"/>
              <a:buAutoNum type="alphaLcPeriod"/>
            </a:pPr>
            <a:r>
              <a:rPr lang="en" sz="1200" dirty="0">
                <a:solidFill>
                  <a:srgbClr val="333333"/>
                </a:solidFill>
                <a:latin typeface="Open Sans"/>
                <a:ea typeface="Open Sans"/>
                <a:cs typeface="Open Sans"/>
                <a:sym typeface="Open Sans"/>
              </a:rPr>
              <a:t>Realistic sample size, allocation of treatment and unit of randomization from a programmatic perspective</a:t>
            </a:r>
            <a:endParaRPr sz="1200" dirty="0">
              <a:solidFill>
                <a:srgbClr val="333333"/>
              </a:solidFill>
              <a:latin typeface="Open Sans"/>
              <a:ea typeface="Open Sans"/>
              <a:cs typeface="Open Sans"/>
              <a:sym typeface="Open Sans"/>
            </a:endParaRPr>
          </a:p>
          <a:p>
            <a:pPr marL="914400" lvl="1" indent="-304800" algn="l" rtl="0">
              <a:lnSpc>
                <a:spcPct val="175000"/>
              </a:lnSpc>
              <a:spcBef>
                <a:spcPts val="0"/>
              </a:spcBef>
              <a:spcAft>
                <a:spcPts val="0"/>
              </a:spcAft>
              <a:buClr>
                <a:srgbClr val="333333"/>
              </a:buClr>
              <a:buSzPts val="1200"/>
              <a:buFont typeface="Open Sans"/>
              <a:buAutoNum type="alphaLcPeriod"/>
            </a:pPr>
            <a:r>
              <a:rPr lang="en" sz="1200" dirty="0">
                <a:solidFill>
                  <a:srgbClr val="333333"/>
                </a:solidFill>
                <a:latin typeface="Open Sans"/>
                <a:ea typeface="Open Sans"/>
                <a:cs typeface="Open Sans"/>
                <a:sym typeface="Open Sans"/>
              </a:rPr>
              <a:t>Meaningful minimum detectable effects</a:t>
            </a:r>
            <a:endParaRPr sz="1200" dirty="0">
              <a:solidFill>
                <a:srgbClr val="333333"/>
              </a:solidFill>
              <a:latin typeface="Open Sans"/>
              <a:ea typeface="Open Sans"/>
              <a:cs typeface="Open Sans"/>
              <a:sym typeface="Open Sans"/>
            </a:endParaRPr>
          </a:p>
        </p:txBody>
      </p:sp>
      <p:sp>
        <p:nvSpPr>
          <p:cNvPr id="966" name="Google Shape;966;p11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dirty="0">
                <a:solidFill>
                  <a:srgbClr val="FFFFFF"/>
                </a:solidFill>
              </a:rPr>
              <a:t>Designing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19"/>
          <p:cNvSpPr txBox="1">
            <a:spLocks noGrp="1"/>
          </p:cNvSpPr>
          <p:nvPr>
            <p:ph type="subTitle" idx="1"/>
          </p:nvPr>
        </p:nvSpPr>
        <p:spPr>
          <a:xfrm>
            <a:off x="919675" y="2941325"/>
            <a:ext cx="6948000" cy="128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3765"/>
              <a:buNone/>
            </a:pPr>
            <a:r>
              <a:rPr lang="en"/>
              <a:t>When (not) to Run an RCT?</a:t>
            </a:r>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20"/>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 an RCT needed?</a:t>
            </a:r>
            <a:endParaRPr dirty="0"/>
          </a:p>
        </p:txBody>
      </p:sp>
      <p:sp>
        <p:nvSpPr>
          <p:cNvPr id="977" name="Google Shape;977;p120"/>
          <p:cNvSpPr txBox="1">
            <a:spLocks noGrp="1"/>
          </p:cNvSpPr>
          <p:nvPr>
            <p:ph type="body" idx="1"/>
          </p:nvPr>
        </p:nvSpPr>
        <p:spPr>
          <a:xfrm>
            <a:off x="719125" y="1168550"/>
            <a:ext cx="7885500" cy="3232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 sz="1820">
                <a:solidFill>
                  <a:srgbClr val="000000"/>
                </a:solidFill>
                <a:latin typeface="Calibri"/>
                <a:ea typeface="Calibri"/>
                <a:cs typeface="Calibri"/>
                <a:sym typeface="Calibri"/>
              </a:rPr>
              <a:t>Is there an important policy question to answer?</a:t>
            </a:r>
            <a:endParaRPr sz="1820" dirty="0">
              <a:solidFill>
                <a:srgbClr val="000000"/>
              </a:solidFill>
              <a:latin typeface="Calibri"/>
              <a:ea typeface="Calibri"/>
              <a:cs typeface="Calibri"/>
              <a:sym typeface="Calibri"/>
            </a:endParaRPr>
          </a:p>
          <a:p>
            <a:pPr marL="0" lvl="0" indent="0" algn="l" rtl="0">
              <a:lnSpc>
                <a:spcPct val="140000"/>
              </a:lnSpc>
              <a:spcBef>
                <a:spcPts val="0"/>
              </a:spcBef>
              <a:spcAft>
                <a:spcPts val="0"/>
              </a:spcAft>
              <a:buNone/>
            </a:pPr>
            <a:r>
              <a:rPr lang="en" sz="1820">
                <a:solidFill>
                  <a:srgbClr val="000000"/>
                </a:solidFill>
                <a:latin typeface="Calibri"/>
                <a:ea typeface="Calibri"/>
                <a:cs typeface="Calibri"/>
                <a:sym typeface="Calibri"/>
              </a:rPr>
              <a:t>Is the evidence limited? </a:t>
            </a:r>
            <a:endParaRPr sz="1820" dirty="0">
              <a:solidFill>
                <a:srgbClr val="000000"/>
              </a:solidFill>
              <a:latin typeface="Calibri"/>
              <a:ea typeface="Calibri"/>
              <a:cs typeface="Calibri"/>
              <a:sym typeface="Calibri"/>
            </a:endParaRPr>
          </a:p>
          <a:p>
            <a:pPr marL="0" lvl="0" indent="0" algn="l" rtl="0">
              <a:lnSpc>
                <a:spcPct val="140000"/>
              </a:lnSpc>
              <a:spcBef>
                <a:spcPts val="0"/>
              </a:spcBef>
              <a:spcAft>
                <a:spcPts val="0"/>
              </a:spcAft>
              <a:buNone/>
            </a:pPr>
            <a:r>
              <a:rPr lang="en" sz="1820">
                <a:solidFill>
                  <a:srgbClr val="000000"/>
                </a:solidFill>
                <a:latin typeface="Calibri"/>
                <a:ea typeface="Calibri"/>
                <a:cs typeface="Calibri"/>
                <a:sym typeface="Calibri"/>
              </a:rPr>
              <a:t>Has </a:t>
            </a:r>
            <a:r>
              <a:rPr lang="en">
                <a:solidFill>
                  <a:srgbClr val="006EB9"/>
                </a:solidFill>
                <a:latin typeface="Calibri"/>
                <a:ea typeface="Calibri"/>
                <a:cs typeface="Calibri"/>
                <a:sym typeface="Calibri"/>
              </a:rPr>
              <a:t>positive impact been proven </a:t>
            </a:r>
            <a:r>
              <a:rPr lang="en">
                <a:solidFill>
                  <a:srgbClr val="000000"/>
                </a:solidFill>
                <a:latin typeface="Calibri"/>
                <a:ea typeface="Calibri"/>
                <a:cs typeface="Calibri"/>
                <a:sym typeface="Calibri"/>
              </a:rPr>
              <a:t>using rigorous methodology? If so, are there resources to cover everyone?</a:t>
            </a:r>
            <a:endParaRPr sz="1155" dirty="0">
              <a:solidFill>
                <a:srgbClr val="404040"/>
              </a:solidFill>
              <a:latin typeface="Calibri"/>
              <a:ea typeface="Calibri"/>
              <a:cs typeface="Calibri"/>
              <a:sym typeface="Calibri"/>
            </a:endParaRPr>
          </a:p>
        </p:txBody>
      </p:sp>
      <p:sp>
        <p:nvSpPr>
          <p:cNvPr id="978" name="Google Shape;978;p120"/>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21"/>
          <p:cNvSpPr txBox="1">
            <a:spLocks noGrp="1"/>
          </p:cNvSpPr>
          <p:nvPr>
            <p:ph type="body" idx="1"/>
          </p:nvPr>
        </p:nvSpPr>
        <p:spPr>
          <a:xfrm>
            <a:off x="746350" y="1859975"/>
            <a:ext cx="7885500" cy="1852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b="1" i="1">
                <a:solidFill>
                  <a:srgbClr val="000000"/>
                </a:solidFill>
                <a:latin typeface="Calibri"/>
                <a:ea typeface="Calibri"/>
                <a:cs typeface="Calibri"/>
                <a:sym typeface="Calibri"/>
              </a:rPr>
              <a:t>How do I know whether evidence from other studies will apply in my program contexts?</a:t>
            </a:r>
            <a:endParaRPr sz="2400" b="1" i="1" dirty="0">
              <a:solidFill>
                <a:srgbClr val="000000"/>
              </a:solidFill>
              <a:latin typeface="Calibri"/>
              <a:ea typeface="Calibri"/>
              <a:cs typeface="Calibri"/>
              <a:sym typeface="Calibri"/>
            </a:endParaRPr>
          </a:p>
          <a:p>
            <a:pPr marL="0" lvl="0" indent="0" algn="ctr" rtl="0">
              <a:spcBef>
                <a:spcPts val="0"/>
              </a:spcBef>
              <a:spcAft>
                <a:spcPts val="0"/>
              </a:spcAft>
              <a:buNone/>
            </a:pPr>
            <a:endParaRPr sz="3300" b="1" i="1" dirty="0">
              <a:solidFill>
                <a:srgbClr val="000000"/>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22"/>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makes good quality evidence?</a:t>
            </a:r>
            <a:endParaRPr dirty="0"/>
          </a:p>
        </p:txBody>
      </p:sp>
      <p:sp>
        <p:nvSpPr>
          <p:cNvPr id="989" name="Google Shape;989;p122"/>
          <p:cNvSpPr txBox="1">
            <a:spLocks noGrp="1"/>
          </p:cNvSpPr>
          <p:nvPr>
            <p:ph type="body" idx="1"/>
          </p:nvPr>
        </p:nvSpPr>
        <p:spPr>
          <a:xfrm>
            <a:off x="719125" y="1154225"/>
            <a:ext cx="7885500" cy="3247200"/>
          </a:xfrm>
          <a:prstGeom prst="rect">
            <a:avLst/>
          </a:prstGeom>
        </p:spPr>
        <p:txBody>
          <a:bodyPr spcFirstLastPara="1" wrap="square" lIns="91425" tIns="91425" rIns="91425" bIns="91425" anchor="t" anchorCtr="0">
            <a:noAutofit/>
          </a:bodyPr>
          <a:lstStyle/>
          <a:p>
            <a:pPr marL="457200" lvl="0" indent="-349250" algn="l" rtl="0">
              <a:spcBef>
                <a:spcPts val="500"/>
              </a:spcBef>
              <a:spcAft>
                <a:spcPts val="0"/>
              </a:spcAft>
              <a:buSzPts val="1900"/>
              <a:buFont typeface="Open Sans"/>
              <a:buChar char="●"/>
            </a:pPr>
            <a:r>
              <a:rPr lang="en" sz="1900">
                <a:solidFill>
                  <a:srgbClr val="1C1C1C"/>
                </a:solidFill>
                <a:latin typeface="Open Sans"/>
                <a:ea typeface="Open Sans"/>
                <a:cs typeface="Open Sans"/>
                <a:sym typeface="Open Sans"/>
              </a:rPr>
              <a:t>Peer-reviewed</a:t>
            </a:r>
            <a:endParaRPr sz="1900" dirty="0">
              <a:solidFill>
                <a:srgbClr val="1C1C1C"/>
              </a:solidFill>
              <a:latin typeface="Open Sans"/>
              <a:ea typeface="Open Sans"/>
              <a:cs typeface="Open Sans"/>
              <a:sym typeface="Open Sans"/>
            </a:endParaRPr>
          </a:p>
          <a:p>
            <a:pPr marL="457200" lvl="0" indent="-349250" algn="l" rtl="0">
              <a:spcBef>
                <a:spcPts val="1000"/>
              </a:spcBef>
              <a:spcAft>
                <a:spcPts val="0"/>
              </a:spcAft>
              <a:buClr>
                <a:srgbClr val="1C1C1C"/>
              </a:buClr>
              <a:buSzPts val="1900"/>
              <a:buFont typeface="Open Sans"/>
              <a:buChar char="●"/>
            </a:pPr>
            <a:r>
              <a:rPr lang="en" sz="1900">
                <a:solidFill>
                  <a:srgbClr val="1C1C1C"/>
                </a:solidFill>
                <a:latin typeface="Open Sans"/>
                <a:ea typeface="Open Sans"/>
                <a:cs typeface="Open Sans"/>
                <a:sym typeface="Open Sans"/>
              </a:rPr>
              <a:t>Experimental evidence on effectiveness of interventions</a:t>
            </a:r>
            <a:endParaRPr sz="1900" dirty="0">
              <a:solidFill>
                <a:srgbClr val="1C1C1C"/>
              </a:solidFill>
              <a:latin typeface="Open Sans"/>
              <a:ea typeface="Open Sans"/>
              <a:cs typeface="Open Sans"/>
              <a:sym typeface="Open Sans"/>
            </a:endParaRPr>
          </a:p>
          <a:p>
            <a:pPr marL="457200" lvl="0" indent="-349250" algn="l" rtl="0">
              <a:spcBef>
                <a:spcPts val="1000"/>
              </a:spcBef>
              <a:spcAft>
                <a:spcPts val="0"/>
              </a:spcAft>
              <a:buClr>
                <a:srgbClr val="1C1C1C"/>
              </a:buClr>
              <a:buSzPts val="1900"/>
              <a:buFont typeface="Open Sans"/>
              <a:buChar char="●"/>
            </a:pPr>
            <a:r>
              <a:rPr lang="en" sz="1900">
                <a:solidFill>
                  <a:srgbClr val="1C1C1C"/>
                </a:solidFill>
                <a:latin typeface="Open Sans"/>
                <a:ea typeface="Open Sans"/>
                <a:cs typeface="Open Sans"/>
                <a:sym typeface="Open Sans"/>
              </a:rPr>
              <a:t>Clear description of research design, process and analysis → the more transparency the better</a:t>
            </a:r>
            <a:endParaRPr sz="1900" dirty="0">
              <a:solidFill>
                <a:srgbClr val="1C1C1C"/>
              </a:solidFill>
              <a:latin typeface="Open Sans"/>
              <a:ea typeface="Open Sans"/>
              <a:cs typeface="Open Sans"/>
              <a:sym typeface="Open Sans"/>
            </a:endParaRPr>
          </a:p>
          <a:p>
            <a:pPr marL="457200" lvl="0" indent="-349250" algn="l" rtl="0">
              <a:spcBef>
                <a:spcPts val="1000"/>
              </a:spcBef>
              <a:spcAft>
                <a:spcPts val="0"/>
              </a:spcAft>
              <a:buClr>
                <a:srgbClr val="1C1C1C"/>
              </a:buClr>
              <a:buSzPts val="1900"/>
              <a:buFont typeface="Open Sans"/>
              <a:buChar char="●"/>
            </a:pPr>
            <a:r>
              <a:rPr lang="en" sz="1900">
                <a:solidFill>
                  <a:srgbClr val="1C1C1C"/>
                </a:solidFill>
                <a:latin typeface="Open Sans"/>
                <a:ea typeface="Open Sans"/>
                <a:cs typeface="Open Sans"/>
                <a:sym typeface="Open Sans"/>
              </a:rPr>
              <a:t>Availability of a pre-analysis plan (</a:t>
            </a:r>
            <a:r>
              <a:rPr lang="en" sz="1900" u="sng">
                <a:solidFill>
                  <a:schemeClr val="hlink"/>
                </a:solidFill>
                <a:latin typeface="Open Sans"/>
                <a:ea typeface="Open Sans"/>
                <a:cs typeface="Open Sans"/>
                <a:sym typeface="Open Sans"/>
                <a:hlinkClick r:id="rId3"/>
              </a:rPr>
              <a:t>AEA RCT Registry</a:t>
            </a:r>
            <a:r>
              <a:rPr lang="en" sz="1900">
                <a:solidFill>
                  <a:srgbClr val="1C1C1C"/>
                </a:solidFill>
                <a:latin typeface="Open Sans"/>
                <a:ea typeface="Open Sans"/>
                <a:cs typeface="Open Sans"/>
                <a:sym typeface="Open Sans"/>
              </a:rPr>
              <a:t>)</a:t>
            </a:r>
            <a:endParaRPr sz="1900" dirty="0">
              <a:solidFill>
                <a:srgbClr val="1C1C1C"/>
              </a:solidFill>
              <a:latin typeface="Open Sans"/>
              <a:ea typeface="Open Sans"/>
              <a:cs typeface="Open Sans"/>
              <a:sym typeface="Open Sans"/>
            </a:endParaRPr>
          </a:p>
          <a:p>
            <a:pPr marL="0" lvl="0" indent="0" algn="l" rtl="0">
              <a:lnSpc>
                <a:spcPct val="140000"/>
              </a:lnSpc>
              <a:spcBef>
                <a:spcPts val="1000"/>
              </a:spcBef>
              <a:spcAft>
                <a:spcPts val="0"/>
              </a:spcAft>
              <a:buNone/>
            </a:pPr>
            <a:endParaRPr sz="1155" dirty="0">
              <a:solidFill>
                <a:srgbClr val="404040"/>
              </a:solidFill>
              <a:latin typeface="Calibri"/>
              <a:ea typeface="Calibri"/>
              <a:cs typeface="Calibri"/>
              <a:sym typeface="Calibri"/>
            </a:endParaRPr>
          </a:p>
        </p:txBody>
      </p:sp>
      <p:sp>
        <p:nvSpPr>
          <p:cNvPr id="990" name="Google Shape;990;p122"/>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25"/>
          <p:cNvSpPr txBox="1">
            <a:spLocks noGrp="1"/>
          </p:cNvSpPr>
          <p:nvPr>
            <p:ph type="title"/>
          </p:nvPr>
        </p:nvSpPr>
        <p:spPr>
          <a:xfrm>
            <a:off x="686400" y="361325"/>
            <a:ext cx="7885500" cy="108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Generalizability - examine your theory of change against the evidence</a:t>
            </a:r>
            <a:endParaRPr dirty="0"/>
          </a:p>
        </p:txBody>
      </p:sp>
      <p:sp>
        <p:nvSpPr>
          <p:cNvPr id="1010" name="Google Shape;1010;p125"/>
          <p:cNvSpPr txBox="1">
            <a:spLocks noGrp="1"/>
          </p:cNvSpPr>
          <p:nvPr>
            <p:ph type="body" idx="1"/>
          </p:nvPr>
        </p:nvSpPr>
        <p:spPr>
          <a:xfrm>
            <a:off x="719125" y="1816800"/>
            <a:ext cx="7885500" cy="25845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r>
              <a:rPr lang="en" sz="2000">
                <a:solidFill>
                  <a:srgbClr val="1C1C1C"/>
                </a:solidFill>
                <a:latin typeface="Open Sans"/>
                <a:ea typeface="Open Sans"/>
                <a:cs typeface="Open Sans"/>
                <a:sym typeface="Open Sans"/>
              </a:rPr>
              <a:t>Are there any economic/political/social/cultural/contexts that made a program work which we need to consider while applying the evidence in our context?</a:t>
            </a:r>
            <a:endParaRPr sz="2000" dirty="0">
              <a:solidFill>
                <a:srgbClr val="1C1C1C"/>
              </a:solidFill>
              <a:latin typeface="Open Sans"/>
              <a:ea typeface="Open Sans"/>
              <a:cs typeface="Open Sans"/>
              <a:sym typeface="Open Sans"/>
            </a:endParaRPr>
          </a:p>
          <a:p>
            <a:pPr marL="0" lvl="0" indent="0" algn="l" rtl="0">
              <a:spcBef>
                <a:spcPts val="500"/>
              </a:spcBef>
              <a:spcAft>
                <a:spcPts val="0"/>
              </a:spcAft>
              <a:buNone/>
            </a:pPr>
            <a:endParaRPr sz="2000" dirty="0">
              <a:solidFill>
                <a:srgbClr val="1C1C1C"/>
              </a:solidFill>
              <a:latin typeface="Open Sans"/>
              <a:ea typeface="Open Sans"/>
              <a:cs typeface="Open Sans"/>
              <a:sym typeface="Open Sans"/>
            </a:endParaRPr>
          </a:p>
          <a:p>
            <a:pPr marL="0" lvl="0" indent="0" algn="l" rtl="0">
              <a:spcBef>
                <a:spcPts val="500"/>
              </a:spcBef>
              <a:spcAft>
                <a:spcPts val="0"/>
              </a:spcAft>
              <a:buNone/>
            </a:pPr>
            <a:r>
              <a:rPr lang="en" sz="2000">
                <a:solidFill>
                  <a:srgbClr val="1C1C1C"/>
                </a:solidFill>
                <a:latin typeface="Open Sans"/>
                <a:ea typeface="Open Sans"/>
                <a:cs typeface="Open Sans"/>
                <a:sym typeface="Open Sans"/>
              </a:rPr>
              <a:t>Revisit </a:t>
            </a:r>
            <a:r>
              <a:rPr lang="en" sz="2000" b="1">
                <a:solidFill>
                  <a:srgbClr val="006EB9"/>
                </a:solidFill>
                <a:latin typeface="Open Sans"/>
                <a:ea typeface="Open Sans"/>
                <a:cs typeface="Open Sans"/>
                <a:sym typeface="Open Sans"/>
              </a:rPr>
              <a:t>assumptions </a:t>
            </a:r>
            <a:r>
              <a:rPr lang="en" sz="2000">
                <a:latin typeface="Open Sans"/>
                <a:ea typeface="Open Sans"/>
                <a:cs typeface="Open Sans"/>
                <a:sym typeface="Open Sans"/>
              </a:rPr>
              <a:t>in your theory of change</a:t>
            </a:r>
            <a:r>
              <a:rPr lang="en" sz="2000">
                <a:solidFill>
                  <a:srgbClr val="1C1C1C"/>
                </a:solidFill>
                <a:latin typeface="Open Sans"/>
                <a:ea typeface="Open Sans"/>
                <a:cs typeface="Open Sans"/>
                <a:sym typeface="Open Sans"/>
              </a:rPr>
              <a:t>!</a:t>
            </a:r>
            <a:endParaRPr sz="2000" dirty="0">
              <a:solidFill>
                <a:srgbClr val="1C1C1C"/>
              </a:solidFill>
              <a:latin typeface="Open Sans"/>
              <a:ea typeface="Open Sans"/>
              <a:cs typeface="Open Sans"/>
              <a:sym typeface="Open Sans"/>
            </a:endParaRPr>
          </a:p>
          <a:p>
            <a:pPr marL="0" lvl="0" indent="0" algn="l" rtl="0">
              <a:lnSpc>
                <a:spcPct val="140000"/>
              </a:lnSpc>
              <a:spcBef>
                <a:spcPts val="500"/>
              </a:spcBef>
              <a:spcAft>
                <a:spcPts val="0"/>
              </a:spcAft>
              <a:buNone/>
            </a:pPr>
            <a:endParaRPr sz="1155" dirty="0">
              <a:solidFill>
                <a:srgbClr val="404040"/>
              </a:solidFill>
              <a:latin typeface="Calibri"/>
              <a:ea typeface="Calibri"/>
              <a:cs typeface="Calibri"/>
              <a:sym typeface="Calibri"/>
            </a:endParaRPr>
          </a:p>
        </p:txBody>
      </p:sp>
      <p:sp>
        <p:nvSpPr>
          <p:cNvPr id="1011" name="Google Shape;1011;p125"/>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p126"/>
          <p:cNvSpPr/>
          <p:nvPr/>
        </p:nvSpPr>
        <p:spPr>
          <a:xfrm>
            <a:off x="-146450" y="-74975"/>
            <a:ext cx="2510700" cy="444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126"/>
          <p:cNvSpPr txBox="1"/>
          <p:nvPr/>
        </p:nvSpPr>
        <p:spPr>
          <a:xfrm>
            <a:off x="990600" y="0"/>
            <a:ext cx="8793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accent1"/>
                </a:solidFill>
                <a:latin typeface="Georgia"/>
                <a:ea typeface="Georgia"/>
                <a:cs typeface="Georgia"/>
                <a:sym typeface="Georgia"/>
              </a:rPr>
              <a:t>Theory of change of an immunization program</a:t>
            </a:r>
            <a:endParaRPr sz="200" dirty="0"/>
          </a:p>
        </p:txBody>
      </p:sp>
      <p:pic>
        <p:nvPicPr>
          <p:cNvPr id="1018" name="Google Shape;1018;p126"/>
          <p:cNvPicPr preferRelativeResize="0"/>
          <p:nvPr/>
        </p:nvPicPr>
        <p:blipFill>
          <a:blip r:embed="rId3">
            <a:alphaModFix/>
          </a:blip>
          <a:stretch>
            <a:fillRect/>
          </a:stretch>
        </p:blipFill>
        <p:spPr>
          <a:xfrm>
            <a:off x="50075" y="661475"/>
            <a:ext cx="8895626" cy="44571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022"/>
        <p:cNvGrpSpPr/>
        <p:nvPr/>
      </p:nvGrpSpPr>
      <p:grpSpPr>
        <a:xfrm>
          <a:off x="0" y="0"/>
          <a:ext cx="0" cy="0"/>
          <a:chOff x="0" y="0"/>
          <a:chExt cx="0" cy="0"/>
        </a:xfrm>
      </p:grpSpPr>
      <p:pic>
        <p:nvPicPr>
          <p:cNvPr id="1023" name="Google Shape;1023;p127"/>
          <p:cNvPicPr preferRelativeResize="0"/>
          <p:nvPr/>
        </p:nvPicPr>
        <p:blipFill>
          <a:blip r:embed="rId3">
            <a:alphaModFix/>
          </a:blip>
          <a:stretch>
            <a:fillRect/>
          </a:stretch>
        </p:blipFill>
        <p:spPr>
          <a:xfrm>
            <a:off x="-76200" y="625500"/>
            <a:ext cx="8793297" cy="4518000"/>
          </a:xfrm>
          <a:prstGeom prst="rect">
            <a:avLst/>
          </a:prstGeom>
          <a:noFill/>
          <a:ln>
            <a:noFill/>
          </a:ln>
        </p:spPr>
      </p:pic>
      <p:sp>
        <p:nvSpPr>
          <p:cNvPr id="1024" name="Google Shape;1024;p127"/>
          <p:cNvSpPr/>
          <p:nvPr/>
        </p:nvSpPr>
        <p:spPr>
          <a:xfrm>
            <a:off x="-146450" y="-74975"/>
            <a:ext cx="2510700" cy="444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127"/>
          <p:cNvSpPr txBox="1"/>
          <p:nvPr/>
        </p:nvSpPr>
        <p:spPr>
          <a:xfrm>
            <a:off x="990600" y="0"/>
            <a:ext cx="8793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accent1"/>
                </a:solidFill>
                <a:latin typeface="Georgia"/>
                <a:ea typeface="Georgia"/>
                <a:cs typeface="Georgia"/>
                <a:sym typeface="Georgia"/>
              </a:rPr>
              <a:t>Should we recommend incentives for immunization?</a:t>
            </a:r>
            <a:endParaRPr sz="2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28"/>
          <p:cNvSpPr txBox="1">
            <a:spLocks noGrp="1"/>
          </p:cNvSpPr>
          <p:nvPr>
            <p:ph type="title"/>
          </p:nvPr>
        </p:nvSpPr>
        <p:spPr>
          <a:xfrm>
            <a:off x="686400" y="361325"/>
            <a:ext cx="788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 the timing right for an RCT?</a:t>
            </a:r>
            <a:endParaRPr dirty="0"/>
          </a:p>
        </p:txBody>
      </p:sp>
      <p:sp>
        <p:nvSpPr>
          <p:cNvPr id="1031" name="Google Shape;1031;p128"/>
          <p:cNvSpPr txBox="1">
            <a:spLocks noGrp="1"/>
          </p:cNvSpPr>
          <p:nvPr>
            <p:ph type="body" idx="1"/>
          </p:nvPr>
        </p:nvSpPr>
        <p:spPr>
          <a:xfrm>
            <a:off x="719125" y="1168550"/>
            <a:ext cx="7885500" cy="3232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SzPts val="523"/>
              <a:buNone/>
            </a:pPr>
            <a:r>
              <a:rPr lang="en" sz="1820" dirty="0">
                <a:latin typeface="Calibri"/>
                <a:ea typeface="Calibri"/>
                <a:cs typeface="Calibri"/>
                <a:sym typeface="Calibri"/>
              </a:rPr>
              <a:t>Is it too late? </a:t>
            </a:r>
            <a:endParaRPr sz="1820" dirty="0">
              <a:latin typeface="Calibri"/>
              <a:ea typeface="Calibri"/>
              <a:cs typeface="Calibri"/>
              <a:sym typeface="Calibri"/>
            </a:endParaRPr>
          </a:p>
          <a:p>
            <a:pPr marL="457200" lvl="0" indent="-344170" algn="l" rtl="0">
              <a:lnSpc>
                <a:spcPct val="140000"/>
              </a:lnSpc>
              <a:spcBef>
                <a:spcPts val="0"/>
              </a:spcBef>
              <a:spcAft>
                <a:spcPts val="0"/>
              </a:spcAft>
              <a:buSzPts val="1820"/>
              <a:buFont typeface="Calibri"/>
              <a:buChar char="●"/>
            </a:pPr>
            <a:r>
              <a:rPr lang="en" sz="1820" dirty="0">
                <a:latin typeface="Calibri"/>
                <a:ea typeface="Calibri"/>
                <a:cs typeface="Calibri"/>
                <a:sym typeface="Calibri"/>
              </a:rPr>
              <a:t>Has program implementation started? If so, are there plans to expand the program to new geographies/population?</a:t>
            </a:r>
            <a:endParaRPr sz="1820" dirty="0">
              <a:latin typeface="Calibri"/>
              <a:ea typeface="Calibri"/>
              <a:cs typeface="Calibri"/>
              <a:sym typeface="Calibri"/>
            </a:endParaRPr>
          </a:p>
          <a:p>
            <a:pPr marL="0" lvl="0" indent="0" algn="l" rtl="0">
              <a:lnSpc>
                <a:spcPct val="140000"/>
              </a:lnSpc>
              <a:spcBef>
                <a:spcPts val="0"/>
              </a:spcBef>
              <a:spcAft>
                <a:spcPts val="0"/>
              </a:spcAft>
              <a:buNone/>
            </a:pPr>
            <a:r>
              <a:rPr lang="en" sz="1820" dirty="0">
                <a:latin typeface="Calibri"/>
                <a:ea typeface="Calibri"/>
                <a:cs typeface="Calibri"/>
                <a:sym typeface="Calibri"/>
              </a:rPr>
              <a:t>Is it too early?</a:t>
            </a:r>
            <a:endParaRPr sz="1820" dirty="0">
              <a:latin typeface="Calibri"/>
              <a:ea typeface="Calibri"/>
              <a:cs typeface="Calibri"/>
              <a:sym typeface="Calibri"/>
            </a:endParaRPr>
          </a:p>
          <a:p>
            <a:pPr marL="457200" lvl="0" indent="-344170" algn="l" rtl="0">
              <a:lnSpc>
                <a:spcPct val="140000"/>
              </a:lnSpc>
              <a:spcBef>
                <a:spcPts val="0"/>
              </a:spcBef>
              <a:spcAft>
                <a:spcPts val="0"/>
              </a:spcAft>
              <a:buSzPts val="1820"/>
              <a:buFont typeface="Calibri"/>
              <a:buChar char="●"/>
            </a:pPr>
            <a:r>
              <a:rPr lang="en" dirty="0">
                <a:solidFill>
                  <a:srgbClr val="000000"/>
                </a:solidFill>
                <a:latin typeface="Calibri"/>
                <a:ea typeface="Calibri"/>
                <a:cs typeface="Calibri"/>
                <a:sym typeface="Calibri"/>
              </a:rPr>
              <a:t>Is the program so young that you don’t even know whether it can be implemented well?</a:t>
            </a:r>
            <a:r>
              <a:rPr lang="en" dirty="0">
                <a:solidFill>
                  <a:srgbClr val="006EB9"/>
                </a:solidFill>
                <a:latin typeface="Calibri"/>
                <a:ea typeface="Calibri"/>
                <a:cs typeface="Calibri"/>
                <a:sym typeface="Calibri"/>
              </a:rPr>
              <a:t>  Implementation failure vs. theory failure</a:t>
            </a:r>
            <a:endParaRPr dirty="0">
              <a:solidFill>
                <a:srgbClr val="006EB9"/>
              </a:solidFill>
              <a:latin typeface="Calibri"/>
              <a:ea typeface="Calibri"/>
              <a:cs typeface="Calibri"/>
              <a:sym typeface="Calibri"/>
            </a:endParaRPr>
          </a:p>
          <a:p>
            <a:pPr marL="457200" lvl="0" indent="-342900" algn="l" rtl="0">
              <a:lnSpc>
                <a:spcPct val="140000"/>
              </a:lnSpc>
              <a:spcBef>
                <a:spcPts val="0"/>
              </a:spcBef>
              <a:spcAft>
                <a:spcPts val="0"/>
              </a:spcAft>
              <a:buSzPts val="1800"/>
              <a:buFont typeface="Calibri"/>
              <a:buChar char="●"/>
            </a:pPr>
            <a:r>
              <a:rPr lang="en" dirty="0">
                <a:latin typeface="Calibri"/>
                <a:ea typeface="Calibri"/>
                <a:cs typeface="Calibri"/>
                <a:sym typeface="Calibri"/>
              </a:rPr>
              <a:t>Is a process evaluation needed to first confirm that program can be and is being implemented as planned?</a:t>
            </a:r>
            <a:endParaRPr sz="1155" dirty="0">
              <a:latin typeface="Calibri"/>
              <a:ea typeface="Calibri"/>
              <a:cs typeface="Calibri"/>
              <a:sym typeface="Calibri"/>
            </a:endParaRPr>
          </a:p>
        </p:txBody>
      </p:sp>
      <p:sp>
        <p:nvSpPr>
          <p:cNvPr id="1032" name="Google Shape;1032;p128"/>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pic>
        <p:nvPicPr>
          <p:cNvPr id="1037" name="Google Shape;1037;p129"/>
          <p:cNvPicPr preferRelativeResize="0"/>
          <p:nvPr/>
        </p:nvPicPr>
        <p:blipFill>
          <a:blip r:embed="rId3">
            <a:alphaModFix/>
          </a:blip>
          <a:stretch>
            <a:fillRect/>
          </a:stretch>
        </p:blipFill>
        <p:spPr>
          <a:xfrm>
            <a:off x="283175" y="161575"/>
            <a:ext cx="7948176" cy="5431051"/>
          </a:xfrm>
          <a:prstGeom prst="rect">
            <a:avLst/>
          </a:prstGeom>
          <a:noFill/>
          <a:ln>
            <a:noFill/>
          </a:ln>
        </p:spPr>
      </p:pic>
      <p:sp>
        <p:nvSpPr>
          <p:cNvPr id="1038" name="Google Shape;1038;p129"/>
          <p:cNvSpPr txBox="1"/>
          <p:nvPr/>
        </p:nvSpPr>
        <p:spPr>
          <a:xfrm>
            <a:off x="0" y="0"/>
            <a:ext cx="2452500" cy="320700"/>
          </a:xfrm>
          <a:prstGeom prst="rect">
            <a:avLst/>
          </a:prstGeom>
          <a:solidFill>
            <a:srgbClr val="49AC57"/>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80"/>
              <a:buFont typeface="Arial"/>
              <a:buNone/>
            </a:pPr>
            <a:r>
              <a:rPr lang="en" sz="1080" b="1">
                <a:solidFill>
                  <a:srgbClr val="FFFFFF"/>
                </a:solidFill>
              </a:rPr>
              <a:t>When RCT</a:t>
            </a:r>
            <a:endParaRPr sz="1080" b="1" i="0" u="none" strike="noStrike" cap="none" dirty="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PA 2023">
  <a:themeElements>
    <a:clrScheme name="Simple Light">
      <a:dk1>
        <a:srgbClr val="414042"/>
      </a:dk1>
      <a:lt1>
        <a:srgbClr val="FFFFFF"/>
      </a:lt1>
      <a:dk2>
        <a:srgbClr val="C9C9C8"/>
      </a:dk2>
      <a:lt2>
        <a:srgbClr val="EEEEEE"/>
      </a:lt2>
      <a:accent1>
        <a:srgbClr val="49AC57"/>
      </a:accent1>
      <a:accent2>
        <a:srgbClr val="155240"/>
      </a:accent2>
      <a:accent3>
        <a:srgbClr val="84D0D4"/>
      </a:accent3>
      <a:accent4>
        <a:srgbClr val="2B4085"/>
      </a:accent4>
      <a:accent5>
        <a:srgbClr val="F26529"/>
      </a:accent5>
      <a:accent6>
        <a:srgbClr val="C8E6CC"/>
      </a:accent6>
      <a:hlink>
        <a:srgbClr val="2B40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4284</Words>
  <Application>Microsoft Office PowerPoint</Application>
  <PresentationFormat>On-screen Show (16:9)</PresentationFormat>
  <Paragraphs>647</Paragraphs>
  <Slides>111</Slides>
  <Notes>111</Notes>
  <HiddenSlides>9</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111</vt:i4>
      </vt:variant>
    </vt:vector>
  </HeadingPairs>
  <TitlesOfParts>
    <vt:vector size="118" baseType="lpstr">
      <vt:lpstr>Arial</vt:lpstr>
      <vt:lpstr>Georgia</vt:lpstr>
      <vt:lpstr>Calibri</vt:lpstr>
      <vt:lpstr>Open Sans</vt:lpstr>
      <vt:lpstr>Gill Sans</vt:lpstr>
      <vt:lpstr>Simple Light</vt:lpstr>
      <vt:lpstr>IPA 2023</vt:lpstr>
      <vt:lpstr>PowerPoint Presentation</vt:lpstr>
      <vt:lpstr>Randomized Controlled Trial</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Constructing a counterfactual</vt:lpstr>
      <vt:lpstr>Selecting the comparison group</vt:lpstr>
      <vt:lpstr>PowerPoint Presentation</vt:lpstr>
      <vt:lpstr>PowerPoint Presentation</vt:lpstr>
      <vt:lpstr>A remedial education program</vt:lpstr>
      <vt:lpstr>A business management training program</vt:lpstr>
      <vt:lpstr>A livelihood program</vt:lpstr>
      <vt:lpstr>PowerPoint Presentation</vt:lpstr>
      <vt:lpstr>PowerPoint Presentation</vt:lpstr>
      <vt:lpstr>Randomized Controlled Trial</vt:lpstr>
      <vt:lpstr>Randomized Controlled Trial</vt:lpstr>
      <vt:lpstr>Randomized Controlled Trial</vt:lpstr>
      <vt:lpstr>PowerPoint Presentation</vt:lpstr>
      <vt:lpstr>KASAMA Program Evaluation by DOLE</vt:lpstr>
      <vt:lpstr>KASAMA Evaluation Design</vt:lpstr>
      <vt:lpstr>Pre-analysis plan for transparency</vt:lpstr>
      <vt:lpstr>PowerPoint Presentation</vt:lpstr>
      <vt:lpstr>PowerPoint Presentation</vt:lpstr>
      <vt:lpstr>Balance table</vt:lpstr>
      <vt:lpstr>Balance table</vt:lpstr>
      <vt:lpstr>Mechanics of Randomization</vt:lpstr>
      <vt:lpstr>PowerPoint Presentation</vt:lpstr>
      <vt:lpstr>PowerPoint Presentation</vt:lpstr>
      <vt:lpstr>Estimate impact</vt:lpstr>
      <vt:lpstr>Estimate impact</vt:lpstr>
      <vt:lpstr>Key Steps in Conducting an RCT</vt:lpstr>
      <vt:lpstr>PowerPoint Presentation</vt:lpstr>
      <vt:lpstr>Considerations for RCT Design</vt:lpstr>
      <vt:lpstr>Unit of Randomization</vt:lpstr>
      <vt:lpstr>Unit of Randomization</vt:lpstr>
      <vt:lpstr>Unit of Randomization</vt:lpstr>
      <vt:lpstr>Unit of Randomization - Individual?</vt:lpstr>
      <vt:lpstr>Unit of Randomization - Class?</vt:lpstr>
      <vt:lpstr>Unit of Randomization - School?</vt:lpstr>
      <vt:lpstr>Unit of Randomization - How to Decide?</vt:lpstr>
      <vt:lpstr>Real World Constraints - Fairness</vt:lpstr>
      <vt:lpstr>Real World Constraints - How to respond to the fairness concerns?</vt:lpstr>
      <vt:lpstr>Real World Constraints - Logistics</vt:lpstr>
      <vt:lpstr>Types of RCTs</vt:lpstr>
      <vt:lpstr>Simple Lottery</vt:lpstr>
      <vt:lpstr>Phase-in Design</vt:lpstr>
      <vt:lpstr>PowerPoint Presentation</vt:lpstr>
      <vt:lpstr>PowerPoint Presentation</vt:lpstr>
      <vt:lpstr>PowerPoint Presentation</vt:lpstr>
      <vt:lpstr>PowerPoint Presentation</vt:lpstr>
      <vt:lpstr>Phase-in Design</vt:lpstr>
      <vt:lpstr>Phase-in Design</vt:lpstr>
      <vt:lpstr>Encouragement Design</vt:lpstr>
      <vt:lpstr>Key → Differential Take-ups</vt:lpstr>
      <vt:lpstr>Encouragement Design</vt:lpstr>
      <vt:lpstr>Encouragement Design</vt:lpstr>
      <vt:lpstr>Encouragement Design</vt:lpstr>
      <vt:lpstr>PowerPoint Presentation</vt:lpstr>
      <vt:lpstr>Multiple Treatment Groups</vt:lpstr>
      <vt:lpstr>Testing intervention variations and delivery models</vt:lpstr>
      <vt:lpstr>Testing intervention variations and delivery models</vt:lpstr>
      <vt:lpstr>Testing intervention variations and delivery models</vt:lpstr>
      <vt:lpstr>Cross-cutting Treatments</vt:lpstr>
      <vt:lpstr>Cross-cutting Treatments</vt:lpstr>
      <vt:lpstr>Considerations of multiple-treatment design</vt:lpstr>
      <vt:lpstr>PowerPoint Presentation</vt:lpstr>
      <vt:lpstr>Population and sample</vt:lpstr>
      <vt:lpstr>True and estimated effect size</vt:lpstr>
      <vt:lpstr>Sampling variation and treatment effect</vt:lpstr>
      <vt:lpstr>Sampling variation and treatment effect</vt:lpstr>
      <vt:lpstr>Determining Sample Size</vt:lpstr>
      <vt:lpstr>Power calculation</vt:lpstr>
      <vt:lpstr>Power calculation</vt:lpstr>
      <vt:lpstr>Components of power calculation</vt:lpstr>
      <vt:lpstr>PowerPoint Presentation</vt:lpstr>
      <vt:lpstr>Components of power calculation</vt:lpstr>
      <vt:lpstr>Power calculation - practical tips</vt:lpstr>
      <vt:lpstr>Power calculation - practical tips</vt:lpstr>
      <vt:lpstr>Power calculation - practical tips</vt:lpstr>
      <vt:lpstr>Power calculation - practical tips</vt:lpstr>
      <vt:lpstr>Power calculation - practical tips</vt:lpstr>
      <vt:lpstr>PowerPoint Presentation</vt:lpstr>
      <vt:lpstr>Is an RCT needed?</vt:lpstr>
      <vt:lpstr>PowerPoint Presentation</vt:lpstr>
      <vt:lpstr>What makes good quality evidence?</vt:lpstr>
      <vt:lpstr>Generalizability - examine your theory of change against the evidence</vt:lpstr>
      <vt:lpstr>PowerPoint Presentation</vt:lpstr>
      <vt:lpstr>PowerPoint Presentation</vt:lpstr>
      <vt:lpstr>Is the timing right for an RCT?</vt:lpstr>
      <vt:lpstr>PowerPoint Presentation</vt:lpstr>
      <vt:lpstr>Is an RCT feasible?</vt:lpstr>
      <vt:lpstr>PowerPoint Presentation</vt:lpstr>
      <vt:lpstr>It may be more appropriate to ask “How much will data collection cost?”</vt:lpstr>
      <vt:lpstr>It may be more appropriate to ask “How much will data collection cost?”</vt:lpstr>
      <vt:lpstr>PowerPoint Presentation</vt:lpstr>
      <vt:lpstr>PowerPoint Presentation</vt:lpstr>
      <vt:lpstr>PowerPoint Presentation</vt:lpstr>
      <vt:lpstr>PowerPoint Presentation</vt:lpstr>
      <vt:lpstr>Key Takeaways</vt:lpstr>
      <vt:lpstr>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Soumya Kochhar</cp:lastModifiedBy>
  <cp:revision>26</cp:revision>
  <dcterms:modified xsi:type="dcterms:W3CDTF">2024-04-14T23:37:11Z</dcterms:modified>
</cp:coreProperties>
</file>